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7" r:id="rId3"/>
    <p:sldId id="306" r:id="rId4"/>
    <p:sldId id="259" r:id="rId5"/>
    <p:sldId id="260" r:id="rId6"/>
    <p:sldId id="314" r:id="rId7"/>
    <p:sldId id="1003" r:id="rId8"/>
    <p:sldId id="262" r:id="rId9"/>
    <p:sldId id="263" r:id="rId10"/>
    <p:sldId id="317" r:id="rId11"/>
    <p:sldId id="993" r:id="rId12"/>
    <p:sldId id="994" r:id="rId13"/>
    <p:sldId id="308" r:id="rId14"/>
    <p:sldId id="309" r:id="rId15"/>
    <p:sldId id="273" r:id="rId16"/>
    <p:sldId id="274" r:id="rId17"/>
    <p:sldId id="267" r:id="rId18"/>
    <p:sldId id="268" r:id="rId19"/>
    <p:sldId id="983" r:id="rId20"/>
    <p:sldId id="995" r:id="rId21"/>
    <p:sldId id="996" r:id="rId22"/>
    <p:sldId id="997" r:id="rId23"/>
    <p:sldId id="998" r:id="rId24"/>
    <p:sldId id="261" r:id="rId25"/>
    <p:sldId id="999" r:id="rId26"/>
    <p:sldId id="1000" r:id="rId27"/>
    <p:sldId id="264" r:id="rId28"/>
    <p:sldId id="266" r:id="rId29"/>
    <p:sldId id="1001" r:id="rId30"/>
    <p:sldId id="1002" r:id="rId31"/>
    <p:sldId id="269" r:id="rId32"/>
    <p:sldId id="1004" r:id="rId33"/>
    <p:sldId id="982" r:id="rId34"/>
  </p:sldIdLst>
  <p:sldSz cx="12192000" cy="6858000"/>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F347"/>
    <a:srgbClr val="99FF33"/>
    <a:srgbClr val="CC99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16" autoAdjust="0"/>
    <p:restoredTop sz="94660"/>
  </p:normalViewPr>
  <p:slideViewPr>
    <p:cSldViewPr snapToGrid="0">
      <p:cViewPr varScale="1">
        <p:scale>
          <a:sx n="82" d="100"/>
          <a:sy n="82" d="100"/>
        </p:scale>
        <p:origin x="490" y="72"/>
      </p:cViewPr>
      <p:guideLst/>
    </p:cSldViewPr>
  </p:slideViewPr>
  <p:notesTextViewPr>
    <p:cViewPr>
      <p:scale>
        <a:sx n="1" d="1"/>
        <a:sy n="1" d="1"/>
      </p:scale>
      <p:origin x="0" y="0"/>
    </p:cViewPr>
  </p:notesTextViewPr>
  <p:sorterViewPr>
    <p:cViewPr>
      <p:scale>
        <a:sx n="100" d="100"/>
        <a:sy n="100" d="100"/>
      </p:scale>
      <p:origin x="0" y="-90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anna, Sanjeev" userId="199520a5-b0f3-4998-b644-a3988c0e2e6e" providerId="ADAL" clId="{C4549CAC-B38D-44FE-8070-2A9CA27AE54E}"/>
    <pc:docChg chg="undo custSel delSld modSld">
      <pc:chgData name="Khanna, Sanjeev" userId="199520a5-b0f3-4998-b644-a3988c0e2e6e" providerId="ADAL" clId="{C4549CAC-B38D-44FE-8070-2A9CA27AE54E}" dt="2024-08-13T16:26:53.750" v="225" actId="20577"/>
      <pc:docMkLst>
        <pc:docMk/>
      </pc:docMkLst>
      <pc:sldChg chg="modSp mod">
        <pc:chgData name="Khanna, Sanjeev" userId="199520a5-b0f3-4998-b644-a3988c0e2e6e" providerId="ADAL" clId="{C4549CAC-B38D-44FE-8070-2A9CA27AE54E}" dt="2024-08-13T15:51:41.678" v="17" actId="20577"/>
        <pc:sldMkLst>
          <pc:docMk/>
          <pc:sldMk cId="3445416875" sldId="257"/>
        </pc:sldMkLst>
        <pc:spChg chg="mod">
          <ac:chgData name="Khanna, Sanjeev" userId="199520a5-b0f3-4998-b644-a3988c0e2e6e" providerId="ADAL" clId="{C4549CAC-B38D-44FE-8070-2A9CA27AE54E}" dt="2024-08-13T15:49:18.420" v="14" actId="20577"/>
          <ac:spMkLst>
            <pc:docMk/>
            <pc:sldMk cId="3445416875" sldId="257"/>
            <ac:spMk id="2" creationId="{00000000-0000-0000-0000-000000000000}"/>
          </ac:spMkLst>
        </pc:spChg>
        <pc:spChg chg="mod">
          <ac:chgData name="Khanna, Sanjeev" userId="199520a5-b0f3-4998-b644-a3988c0e2e6e" providerId="ADAL" clId="{C4549CAC-B38D-44FE-8070-2A9CA27AE54E}" dt="2024-08-13T15:51:41.678" v="17" actId="20577"/>
          <ac:spMkLst>
            <pc:docMk/>
            <pc:sldMk cId="3445416875" sldId="257"/>
            <ac:spMk id="3" creationId="{00000000-0000-0000-0000-000000000000}"/>
          </ac:spMkLst>
        </pc:spChg>
      </pc:sldChg>
      <pc:sldChg chg="del">
        <pc:chgData name="Khanna, Sanjeev" userId="199520a5-b0f3-4998-b644-a3988c0e2e6e" providerId="ADAL" clId="{C4549CAC-B38D-44FE-8070-2A9CA27AE54E}" dt="2024-08-12T19:59:52.409" v="0" actId="47"/>
        <pc:sldMkLst>
          <pc:docMk/>
          <pc:sldMk cId="3162912751" sldId="258"/>
        </pc:sldMkLst>
      </pc:sldChg>
      <pc:sldChg chg="modSp mod">
        <pc:chgData name="Khanna, Sanjeev" userId="199520a5-b0f3-4998-b644-a3988c0e2e6e" providerId="ADAL" clId="{C4549CAC-B38D-44FE-8070-2A9CA27AE54E}" dt="2024-08-13T15:59:10.651" v="111" actId="207"/>
        <pc:sldMkLst>
          <pc:docMk/>
          <pc:sldMk cId="4273607212" sldId="262"/>
        </pc:sldMkLst>
        <pc:spChg chg="mod">
          <ac:chgData name="Khanna, Sanjeev" userId="199520a5-b0f3-4998-b644-a3988c0e2e6e" providerId="ADAL" clId="{C4549CAC-B38D-44FE-8070-2A9CA27AE54E}" dt="2024-08-13T15:59:10.651" v="111" actId="207"/>
          <ac:spMkLst>
            <pc:docMk/>
            <pc:sldMk cId="4273607212" sldId="262"/>
            <ac:spMk id="3" creationId="{00000000-0000-0000-0000-000000000000}"/>
          </ac:spMkLst>
        </pc:spChg>
      </pc:sldChg>
      <pc:sldChg chg="modSp mod">
        <pc:chgData name="Khanna, Sanjeev" userId="199520a5-b0f3-4998-b644-a3988c0e2e6e" providerId="ADAL" clId="{C4549CAC-B38D-44FE-8070-2A9CA27AE54E}" dt="2024-08-12T20:00:57.879" v="13" actId="14100"/>
        <pc:sldMkLst>
          <pc:docMk/>
          <pc:sldMk cId="1443120039" sldId="266"/>
        </pc:sldMkLst>
        <pc:spChg chg="mod">
          <ac:chgData name="Khanna, Sanjeev" userId="199520a5-b0f3-4998-b644-a3988c0e2e6e" providerId="ADAL" clId="{C4549CAC-B38D-44FE-8070-2A9CA27AE54E}" dt="2024-08-12T20:00:57.879" v="13" actId="14100"/>
          <ac:spMkLst>
            <pc:docMk/>
            <pc:sldMk cId="1443120039" sldId="266"/>
            <ac:spMk id="2" creationId="{23D2AB9A-4822-9900-8C95-709E2274F9A3}"/>
          </ac:spMkLst>
        </pc:spChg>
      </pc:sldChg>
      <pc:sldChg chg="del">
        <pc:chgData name="Khanna, Sanjeev" userId="199520a5-b0f3-4998-b644-a3988c0e2e6e" providerId="ADAL" clId="{C4549CAC-B38D-44FE-8070-2A9CA27AE54E}" dt="2024-08-12T19:59:52.409" v="0" actId="47"/>
        <pc:sldMkLst>
          <pc:docMk/>
          <pc:sldMk cId="2304215760" sldId="275"/>
        </pc:sldMkLst>
      </pc:sldChg>
      <pc:sldChg chg="del">
        <pc:chgData name="Khanna, Sanjeev" userId="199520a5-b0f3-4998-b644-a3988c0e2e6e" providerId="ADAL" clId="{C4549CAC-B38D-44FE-8070-2A9CA27AE54E}" dt="2024-08-12T19:59:52.409" v="0" actId="47"/>
        <pc:sldMkLst>
          <pc:docMk/>
          <pc:sldMk cId="3027009745" sldId="276"/>
        </pc:sldMkLst>
      </pc:sldChg>
      <pc:sldChg chg="del">
        <pc:chgData name="Khanna, Sanjeev" userId="199520a5-b0f3-4998-b644-a3988c0e2e6e" providerId="ADAL" clId="{C4549CAC-B38D-44FE-8070-2A9CA27AE54E}" dt="2024-08-12T19:59:52.409" v="0" actId="47"/>
        <pc:sldMkLst>
          <pc:docMk/>
          <pc:sldMk cId="2906628677" sldId="277"/>
        </pc:sldMkLst>
      </pc:sldChg>
      <pc:sldChg chg="del">
        <pc:chgData name="Khanna, Sanjeev" userId="199520a5-b0f3-4998-b644-a3988c0e2e6e" providerId="ADAL" clId="{C4549CAC-B38D-44FE-8070-2A9CA27AE54E}" dt="2024-08-12T19:59:52.409" v="0" actId="47"/>
        <pc:sldMkLst>
          <pc:docMk/>
          <pc:sldMk cId="4099591337" sldId="278"/>
        </pc:sldMkLst>
      </pc:sldChg>
      <pc:sldChg chg="del">
        <pc:chgData name="Khanna, Sanjeev" userId="199520a5-b0f3-4998-b644-a3988c0e2e6e" providerId="ADAL" clId="{C4549CAC-B38D-44FE-8070-2A9CA27AE54E}" dt="2024-08-12T19:59:52.409" v="0" actId="47"/>
        <pc:sldMkLst>
          <pc:docMk/>
          <pc:sldMk cId="2847130894" sldId="281"/>
        </pc:sldMkLst>
      </pc:sldChg>
      <pc:sldChg chg="del">
        <pc:chgData name="Khanna, Sanjeev" userId="199520a5-b0f3-4998-b644-a3988c0e2e6e" providerId="ADAL" clId="{C4549CAC-B38D-44FE-8070-2A9CA27AE54E}" dt="2024-08-12T19:59:52.409" v="0" actId="47"/>
        <pc:sldMkLst>
          <pc:docMk/>
          <pc:sldMk cId="2162244091" sldId="282"/>
        </pc:sldMkLst>
      </pc:sldChg>
      <pc:sldChg chg="del">
        <pc:chgData name="Khanna, Sanjeev" userId="199520a5-b0f3-4998-b644-a3988c0e2e6e" providerId="ADAL" clId="{C4549CAC-B38D-44FE-8070-2A9CA27AE54E}" dt="2024-08-12T19:59:52.409" v="0" actId="47"/>
        <pc:sldMkLst>
          <pc:docMk/>
          <pc:sldMk cId="4184603169" sldId="283"/>
        </pc:sldMkLst>
      </pc:sldChg>
      <pc:sldChg chg="del">
        <pc:chgData name="Khanna, Sanjeev" userId="199520a5-b0f3-4998-b644-a3988c0e2e6e" providerId="ADAL" clId="{C4549CAC-B38D-44FE-8070-2A9CA27AE54E}" dt="2024-08-12T19:59:52.409" v="0" actId="47"/>
        <pc:sldMkLst>
          <pc:docMk/>
          <pc:sldMk cId="3177619371" sldId="284"/>
        </pc:sldMkLst>
      </pc:sldChg>
      <pc:sldChg chg="del">
        <pc:chgData name="Khanna, Sanjeev" userId="199520a5-b0f3-4998-b644-a3988c0e2e6e" providerId="ADAL" clId="{C4549CAC-B38D-44FE-8070-2A9CA27AE54E}" dt="2024-08-12T19:59:52.409" v="0" actId="47"/>
        <pc:sldMkLst>
          <pc:docMk/>
          <pc:sldMk cId="2949107945" sldId="285"/>
        </pc:sldMkLst>
      </pc:sldChg>
      <pc:sldChg chg="del">
        <pc:chgData name="Khanna, Sanjeev" userId="199520a5-b0f3-4998-b644-a3988c0e2e6e" providerId="ADAL" clId="{C4549CAC-B38D-44FE-8070-2A9CA27AE54E}" dt="2024-08-12T19:59:52.409" v="0" actId="47"/>
        <pc:sldMkLst>
          <pc:docMk/>
          <pc:sldMk cId="3993345037" sldId="287"/>
        </pc:sldMkLst>
      </pc:sldChg>
      <pc:sldChg chg="del">
        <pc:chgData name="Khanna, Sanjeev" userId="199520a5-b0f3-4998-b644-a3988c0e2e6e" providerId="ADAL" clId="{C4549CAC-B38D-44FE-8070-2A9CA27AE54E}" dt="2024-08-12T19:59:52.409" v="0" actId="47"/>
        <pc:sldMkLst>
          <pc:docMk/>
          <pc:sldMk cId="344993762" sldId="289"/>
        </pc:sldMkLst>
      </pc:sldChg>
      <pc:sldChg chg="del">
        <pc:chgData name="Khanna, Sanjeev" userId="199520a5-b0f3-4998-b644-a3988c0e2e6e" providerId="ADAL" clId="{C4549CAC-B38D-44FE-8070-2A9CA27AE54E}" dt="2024-08-12T19:59:52.409" v="0" actId="47"/>
        <pc:sldMkLst>
          <pc:docMk/>
          <pc:sldMk cId="1045833086" sldId="293"/>
        </pc:sldMkLst>
      </pc:sldChg>
      <pc:sldChg chg="del">
        <pc:chgData name="Khanna, Sanjeev" userId="199520a5-b0f3-4998-b644-a3988c0e2e6e" providerId="ADAL" clId="{C4549CAC-B38D-44FE-8070-2A9CA27AE54E}" dt="2024-08-12T19:59:52.409" v="0" actId="47"/>
        <pc:sldMkLst>
          <pc:docMk/>
          <pc:sldMk cId="1357235992" sldId="295"/>
        </pc:sldMkLst>
      </pc:sldChg>
      <pc:sldChg chg="del">
        <pc:chgData name="Khanna, Sanjeev" userId="199520a5-b0f3-4998-b644-a3988c0e2e6e" providerId="ADAL" clId="{C4549CAC-B38D-44FE-8070-2A9CA27AE54E}" dt="2024-08-12T19:59:52.409" v="0" actId="47"/>
        <pc:sldMkLst>
          <pc:docMk/>
          <pc:sldMk cId="283909446" sldId="296"/>
        </pc:sldMkLst>
      </pc:sldChg>
      <pc:sldChg chg="del">
        <pc:chgData name="Khanna, Sanjeev" userId="199520a5-b0f3-4998-b644-a3988c0e2e6e" providerId="ADAL" clId="{C4549CAC-B38D-44FE-8070-2A9CA27AE54E}" dt="2024-08-12T19:59:52.409" v="0" actId="47"/>
        <pc:sldMkLst>
          <pc:docMk/>
          <pc:sldMk cId="757773390" sldId="300"/>
        </pc:sldMkLst>
      </pc:sldChg>
      <pc:sldChg chg="del">
        <pc:chgData name="Khanna, Sanjeev" userId="199520a5-b0f3-4998-b644-a3988c0e2e6e" providerId="ADAL" clId="{C4549CAC-B38D-44FE-8070-2A9CA27AE54E}" dt="2024-08-12T19:59:52.409" v="0" actId="47"/>
        <pc:sldMkLst>
          <pc:docMk/>
          <pc:sldMk cId="2155630429" sldId="301"/>
        </pc:sldMkLst>
      </pc:sldChg>
      <pc:sldChg chg="del">
        <pc:chgData name="Khanna, Sanjeev" userId="199520a5-b0f3-4998-b644-a3988c0e2e6e" providerId="ADAL" clId="{C4549CAC-B38D-44FE-8070-2A9CA27AE54E}" dt="2024-08-12T19:59:52.409" v="0" actId="47"/>
        <pc:sldMkLst>
          <pc:docMk/>
          <pc:sldMk cId="1640138957" sldId="302"/>
        </pc:sldMkLst>
      </pc:sldChg>
      <pc:sldChg chg="del">
        <pc:chgData name="Khanna, Sanjeev" userId="199520a5-b0f3-4998-b644-a3988c0e2e6e" providerId="ADAL" clId="{C4549CAC-B38D-44FE-8070-2A9CA27AE54E}" dt="2024-08-12T19:59:52.409" v="0" actId="47"/>
        <pc:sldMkLst>
          <pc:docMk/>
          <pc:sldMk cId="1593268715" sldId="303"/>
        </pc:sldMkLst>
      </pc:sldChg>
      <pc:sldChg chg="modSp mod">
        <pc:chgData name="Khanna, Sanjeev" userId="199520a5-b0f3-4998-b644-a3988c0e2e6e" providerId="ADAL" clId="{C4549CAC-B38D-44FE-8070-2A9CA27AE54E}" dt="2024-08-13T15:53:36.126" v="109" actId="1076"/>
        <pc:sldMkLst>
          <pc:docMk/>
          <pc:sldMk cId="1974012405" sldId="306"/>
        </pc:sldMkLst>
        <pc:spChg chg="mod">
          <ac:chgData name="Khanna, Sanjeev" userId="199520a5-b0f3-4998-b644-a3988c0e2e6e" providerId="ADAL" clId="{C4549CAC-B38D-44FE-8070-2A9CA27AE54E}" dt="2024-08-13T15:53:26.703" v="108" actId="14100"/>
          <ac:spMkLst>
            <pc:docMk/>
            <pc:sldMk cId="1974012405" sldId="306"/>
            <ac:spMk id="2" creationId="{00000000-0000-0000-0000-000000000000}"/>
          </ac:spMkLst>
        </pc:spChg>
        <pc:spChg chg="mod">
          <ac:chgData name="Khanna, Sanjeev" userId="199520a5-b0f3-4998-b644-a3988c0e2e6e" providerId="ADAL" clId="{C4549CAC-B38D-44FE-8070-2A9CA27AE54E}" dt="2024-08-13T15:53:36.126" v="109" actId="1076"/>
          <ac:spMkLst>
            <pc:docMk/>
            <pc:sldMk cId="1974012405" sldId="306"/>
            <ac:spMk id="3" creationId="{D2196C32-007A-4571-B69A-BFDA863854E4}"/>
          </ac:spMkLst>
        </pc:spChg>
        <pc:picChg chg="mod">
          <ac:chgData name="Khanna, Sanjeev" userId="199520a5-b0f3-4998-b644-a3988c0e2e6e" providerId="ADAL" clId="{C4549CAC-B38D-44FE-8070-2A9CA27AE54E}" dt="2024-08-13T15:52:09.791" v="87" actId="1038"/>
          <ac:picMkLst>
            <pc:docMk/>
            <pc:sldMk cId="1974012405" sldId="306"/>
            <ac:picMk id="5" creationId="{00000000-0000-0000-0000-000000000000}"/>
          </ac:picMkLst>
        </pc:picChg>
        <pc:picChg chg="mod">
          <ac:chgData name="Khanna, Sanjeev" userId="199520a5-b0f3-4998-b644-a3988c0e2e6e" providerId="ADAL" clId="{C4549CAC-B38D-44FE-8070-2A9CA27AE54E}" dt="2024-08-13T15:51:58.699" v="36" actId="1037"/>
          <ac:picMkLst>
            <pc:docMk/>
            <pc:sldMk cId="1974012405" sldId="306"/>
            <ac:picMk id="6" creationId="{00000000-0000-0000-0000-000000000000}"/>
          </ac:picMkLst>
        </pc:picChg>
      </pc:sldChg>
      <pc:sldChg chg="del">
        <pc:chgData name="Khanna, Sanjeev" userId="199520a5-b0f3-4998-b644-a3988c0e2e6e" providerId="ADAL" clId="{C4549CAC-B38D-44FE-8070-2A9CA27AE54E}" dt="2024-08-12T19:59:52.409" v="0" actId="47"/>
        <pc:sldMkLst>
          <pc:docMk/>
          <pc:sldMk cId="3974278317" sldId="313"/>
        </pc:sldMkLst>
      </pc:sldChg>
      <pc:sldChg chg="del">
        <pc:chgData name="Khanna, Sanjeev" userId="199520a5-b0f3-4998-b644-a3988c0e2e6e" providerId="ADAL" clId="{C4549CAC-B38D-44FE-8070-2A9CA27AE54E}" dt="2024-08-12T19:59:52.409" v="0" actId="47"/>
        <pc:sldMkLst>
          <pc:docMk/>
          <pc:sldMk cId="3104538602" sldId="315"/>
        </pc:sldMkLst>
      </pc:sldChg>
      <pc:sldChg chg="del">
        <pc:chgData name="Khanna, Sanjeev" userId="199520a5-b0f3-4998-b644-a3988c0e2e6e" providerId="ADAL" clId="{C4549CAC-B38D-44FE-8070-2A9CA27AE54E}" dt="2024-08-12T19:59:52.409" v="0" actId="47"/>
        <pc:sldMkLst>
          <pc:docMk/>
          <pc:sldMk cId="12039884" sldId="316"/>
        </pc:sldMkLst>
      </pc:sldChg>
      <pc:sldChg chg="modSp mod">
        <pc:chgData name="Khanna, Sanjeev" userId="199520a5-b0f3-4998-b644-a3988c0e2e6e" providerId="ADAL" clId="{C4549CAC-B38D-44FE-8070-2A9CA27AE54E}" dt="2024-08-12T20:00:27.004" v="11" actId="20577"/>
        <pc:sldMkLst>
          <pc:docMk/>
          <pc:sldMk cId="2386612663" sldId="982"/>
        </pc:sldMkLst>
        <pc:spChg chg="mod">
          <ac:chgData name="Khanna, Sanjeev" userId="199520a5-b0f3-4998-b644-a3988c0e2e6e" providerId="ADAL" clId="{C4549CAC-B38D-44FE-8070-2A9CA27AE54E}" dt="2024-08-12T20:00:27.004" v="11" actId="20577"/>
          <ac:spMkLst>
            <pc:docMk/>
            <pc:sldMk cId="2386612663" sldId="982"/>
            <ac:spMk id="2" creationId="{00000000-0000-0000-0000-000000000000}"/>
          </ac:spMkLst>
        </pc:spChg>
      </pc:sldChg>
      <pc:sldChg chg="modSp mod">
        <pc:chgData name="Khanna, Sanjeev" userId="199520a5-b0f3-4998-b644-a3988c0e2e6e" providerId="ADAL" clId="{C4549CAC-B38D-44FE-8070-2A9CA27AE54E}" dt="2024-08-13T16:17:02.041" v="138" actId="20577"/>
        <pc:sldMkLst>
          <pc:docMk/>
          <pc:sldMk cId="974309017" sldId="984"/>
        </pc:sldMkLst>
        <pc:spChg chg="mod">
          <ac:chgData name="Khanna, Sanjeev" userId="199520a5-b0f3-4998-b644-a3988c0e2e6e" providerId="ADAL" clId="{C4549CAC-B38D-44FE-8070-2A9CA27AE54E}" dt="2024-08-13T16:17:02.041" v="138" actId="20577"/>
          <ac:spMkLst>
            <pc:docMk/>
            <pc:sldMk cId="974309017" sldId="984"/>
            <ac:spMk id="3" creationId="{00000000-0000-0000-0000-000000000000}"/>
          </ac:spMkLst>
        </pc:spChg>
      </pc:sldChg>
      <pc:sldChg chg="del">
        <pc:chgData name="Khanna, Sanjeev" userId="199520a5-b0f3-4998-b644-a3988c0e2e6e" providerId="ADAL" clId="{C4549CAC-B38D-44FE-8070-2A9CA27AE54E}" dt="2024-08-12T19:59:52.409" v="0" actId="47"/>
        <pc:sldMkLst>
          <pc:docMk/>
          <pc:sldMk cId="3935403960" sldId="992"/>
        </pc:sldMkLst>
      </pc:sldChg>
      <pc:sldChg chg="modSp mod">
        <pc:chgData name="Khanna, Sanjeev" userId="199520a5-b0f3-4998-b644-a3988c0e2e6e" providerId="ADAL" clId="{C4549CAC-B38D-44FE-8070-2A9CA27AE54E}" dt="2024-08-13T16:03:42.423" v="114" actId="1076"/>
        <pc:sldMkLst>
          <pc:docMk/>
          <pc:sldMk cId="676243334" sldId="993"/>
        </pc:sldMkLst>
        <pc:spChg chg="mod">
          <ac:chgData name="Khanna, Sanjeev" userId="199520a5-b0f3-4998-b644-a3988c0e2e6e" providerId="ADAL" clId="{C4549CAC-B38D-44FE-8070-2A9CA27AE54E}" dt="2024-08-13T16:03:42.423" v="114" actId="1076"/>
          <ac:spMkLst>
            <pc:docMk/>
            <pc:sldMk cId="676243334" sldId="993"/>
            <ac:spMk id="8" creationId="{04C4260C-B8BA-9AA5-5F0E-F123F8FA7869}"/>
          </ac:spMkLst>
        </pc:spChg>
      </pc:sldChg>
      <pc:sldChg chg="modSp mod">
        <pc:chgData name="Khanna, Sanjeev" userId="199520a5-b0f3-4998-b644-a3988c0e2e6e" providerId="ADAL" clId="{C4549CAC-B38D-44FE-8070-2A9CA27AE54E}" dt="2024-08-13T16:10:31.994" v="123" actId="20577"/>
        <pc:sldMkLst>
          <pc:docMk/>
          <pc:sldMk cId="3874669929" sldId="995"/>
        </pc:sldMkLst>
        <pc:spChg chg="mod">
          <ac:chgData name="Khanna, Sanjeev" userId="199520a5-b0f3-4998-b644-a3988c0e2e6e" providerId="ADAL" clId="{C4549CAC-B38D-44FE-8070-2A9CA27AE54E}" dt="2024-08-13T16:09:35.297" v="115" actId="113"/>
          <ac:spMkLst>
            <pc:docMk/>
            <pc:sldMk cId="3874669929" sldId="995"/>
            <ac:spMk id="2" creationId="{DCDCFEB3-109E-5BFC-5403-7C83BD4EA5E1}"/>
          </ac:spMkLst>
        </pc:spChg>
        <pc:spChg chg="mod">
          <ac:chgData name="Khanna, Sanjeev" userId="199520a5-b0f3-4998-b644-a3988c0e2e6e" providerId="ADAL" clId="{C4549CAC-B38D-44FE-8070-2A9CA27AE54E}" dt="2024-08-13T16:10:31.994" v="123" actId="20577"/>
          <ac:spMkLst>
            <pc:docMk/>
            <pc:sldMk cId="3874669929" sldId="995"/>
            <ac:spMk id="3" creationId="{7322E41B-749E-FB3C-E87F-208F524445C8}"/>
          </ac:spMkLst>
        </pc:spChg>
      </pc:sldChg>
      <pc:sldChg chg="modSp mod">
        <pc:chgData name="Khanna, Sanjeev" userId="199520a5-b0f3-4998-b644-a3988c0e2e6e" providerId="ADAL" clId="{C4549CAC-B38D-44FE-8070-2A9CA27AE54E}" dt="2024-08-13T16:13:55.670" v="130" actId="6549"/>
        <pc:sldMkLst>
          <pc:docMk/>
          <pc:sldMk cId="4184763632" sldId="998"/>
        </pc:sldMkLst>
        <pc:spChg chg="mod">
          <ac:chgData name="Khanna, Sanjeev" userId="199520a5-b0f3-4998-b644-a3988c0e2e6e" providerId="ADAL" clId="{C4549CAC-B38D-44FE-8070-2A9CA27AE54E}" dt="2024-08-13T16:13:55.670" v="130" actId="6549"/>
          <ac:spMkLst>
            <pc:docMk/>
            <pc:sldMk cId="4184763632" sldId="998"/>
            <ac:spMk id="3" creationId="{080E983F-5A0D-AF6E-3B45-9342F56F19C1}"/>
          </ac:spMkLst>
        </pc:spChg>
      </pc:sldChg>
      <pc:sldChg chg="modSp mod">
        <pc:chgData name="Khanna, Sanjeev" userId="199520a5-b0f3-4998-b644-a3988c0e2e6e" providerId="ADAL" clId="{C4549CAC-B38D-44FE-8070-2A9CA27AE54E}" dt="2024-08-12T20:00:50.566" v="12" actId="14100"/>
        <pc:sldMkLst>
          <pc:docMk/>
          <pc:sldMk cId="2157791949" sldId="1000"/>
        </pc:sldMkLst>
        <pc:spChg chg="mod">
          <ac:chgData name="Khanna, Sanjeev" userId="199520a5-b0f3-4998-b644-a3988c0e2e6e" providerId="ADAL" clId="{C4549CAC-B38D-44FE-8070-2A9CA27AE54E}" dt="2024-08-12T20:00:50.566" v="12" actId="14100"/>
          <ac:spMkLst>
            <pc:docMk/>
            <pc:sldMk cId="2157791949" sldId="1000"/>
            <ac:spMk id="2" creationId="{23D2AB9A-4822-9900-8C95-709E2274F9A3}"/>
          </ac:spMkLst>
        </pc:spChg>
      </pc:sldChg>
      <pc:sldChg chg="addSp modSp mod">
        <pc:chgData name="Khanna, Sanjeev" userId="199520a5-b0f3-4998-b644-a3988c0e2e6e" providerId="ADAL" clId="{C4549CAC-B38D-44FE-8070-2A9CA27AE54E}" dt="2024-08-13T16:26:53.750" v="225" actId="20577"/>
        <pc:sldMkLst>
          <pc:docMk/>
          <pc:sldMk cId="2964031360" sldId="1005"/>
        </pc:sldMkLst>
        <pc:spChg chg="mod">
          <ac:chgData name="Khanna, Sanjeev" userId="199520a5-b0f3-4998-b644-a3988c0e2e6e" providerId="ADAL" clId="{C4549CAC-B38D-44FE-8070-2A9CA27AE54E}" dt="2024-08-13T16:26:53.750" v="225" actId="20577"/>
          <ac:spMkLst>
            <pc:docMk/>
            <pc:sldMk cId="2964031360" sldId="1005"/>
            <ac:spMk id="3" creationId="{00000000-0000-0000-0000-000000000000}"/>
          </ac:spMkLst>
        </pc:spChg>
        <pc:picChg chg="add mod">
          <ac:chgData name="Khanna, Sanjeev" userId="199520a5-b0f3-4998-b644-a3988c0e2e6e" providerId="ADAL" clId="{C4549CAC-B38D-44FE-8070-2A9CA27AE54E}" dt="2024-08-13T16:25:36.808" v="167" actId="1076"/>
          <ac:picMkLst>
            <pc:docMk/>
            <pc:sldMk cId="2964031360" sldId="1005"/>
            <ac:picMk id="4" creationId="{12F4691F-5CDA-54A4-47D2-901FA74F4F60}"/>
          </ac:picMkLst>
        </pc:picChg>
      </pc:sldChg>
    </pc:docChg>
  </pc:docChgLst>
  <pc:docChgLst>
    <pc:chgData name="Kim Johnston" userId="60a91829-5862-4a3c-8393-99209bc5892a" providerId="ADAL" clId="{E75672DE-05EC-4DB8-A8C7-DD760F49ED26}"/>
    <pc:docChg chg="delSld">
      <pc:chgData name="Kim Johnston" userId="60a91829-5862-4a3c-8393-99209bc5892a" providerId="ADAL" clId="{E75672DE-05EC-4DB8-A8C7-DD760F49ED26}" dt="2024-08-23T17:13:13.088" v="1" actId="47"/>
      <pc:docMkLst>
        <pc:docMk/>
      </pc:docMkLst>
      <pc:sldChg chg="del">
        <pc:chgData name="Kim Johnston" userId="60a91829-5862-4a3c-8393-99209bc5892a" providerId="ADAL" clId="{E75672DE-05EC-4DB8-A8C7-DD760F49ED26}" dt="2024-08-23T17:13:08.742" v="0" actId="47"/>
        <pc:sldMkLst>
          <pc:docMk/>
          <pc:sldMk cId="974309017" sldId="984"/>
        </pc:sldMkLst>
      </pc:sldChg>
      <pc:sldChg chg="del">
        <pc:chgData name="Kim Johnston" userId="60a91829-5862-4a3c-8393-99209bc5892a" providerId="ADAL" clId="{E75672DE-05EC-4DB8-A8C7-DD760F49ED26}" dt="2024-08-23T17:13:08.742" v="0" actId="47"/>
        <pc:sldMkLst>
          <pc:docMk/>
          <pc:sldMk cId="57960625" sldId="988"/>
        </pc:sldMkLst>
      </pc:sldChg>
      <pc:sldChg chg="del">
        <pc:chgData name="Kim Johnston" userId="60a91829-5862-4a3c-8393-99209bc5892a" providerId="ADAL" clId="{E75672DE-05EC-4DB8-A8C7-DD760F49ED26}" dt="2024-08-23T17:13:08.742" v="0" actId="47"/>
        <pc:sldMkLst>
          <pc:docMk/>
          <pc:sldMk cId="2874732531" sldId="989"/>
        </pc:sldMkLst>
      </pc:sldChg>
      <pc:sldChg chg="del">
        <pc:chgData name="Kim Johnston" userId="60a91829-5862-4a3c-8393-99209bc5892a" providerId="ADAL" clId="{E75672DE-05EC-4DB8-A8C7-DD760F49ED26}" dt="2024-08-23T17:13:08.742" v="0" actId="47"/>
        <pc:sldMkLst>
          <pc:docMk/>
          <pc:sldMk cId="2085842549" sldId="990"/>
        </pc:sldMkLst>
      </pc:sldChg>
      <pc:sldChg chg="del">
        <pc:chgData name="Kim Johnston" userId="60a91829-5862-4a3c-8393-99209bc5892a" providerId="ADAL" clId="{E75672DE-05EC-4DB8-A8C7-DD760F49ED26}" dt="2024-08-23T17:13:08.742" v="0" actId="47"/>
        <pc:sldMkLst>
          <pc:docMk/>
          <pc:sldMk cId="2952113432" sldId="991"/>
        </pc:sldMkLst>
      </pc:sldChg>
      <pc:sldChg chg="del">
        <pc:chgData name="Kim Johnston" userId="60a91829-5862-4a3c-8393-99209bc5892a" providerId="ADAL" clId="{E75672DE-05EC-4DB8-A8C7-DD760F49ED26}" dt="2024-08-23T17:13:13.088" v="1" actId="47"/>
        <pc:sldMkLst>
          <pc:docMk/>
          <pc:sldMk cId="2964031360" sldId="100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4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3408"/>
          </a:xfrm>
          <a:prstGeom prst="rect">
            <a:avLst/>
          </a:prstGeom>
        </p:spPr>
        <p:txBody>
          <a:bodyPr vert="horz" lIns="91440" tIns="45720" rIns="91440" bIns="45720" rtlCol="0"/>
          <a:lstStyle>
            <a:lvl1pPr algn="r">
              <a:defRPr sz="1200"/>
            </a:lvl1pPr>
          </a:lstStyle>
          <a:p>
            <a:fld id="{F41DB7AD-6B6F-4129-A9EC-95B8F5F9B9EB}" type="datetimeFigureOut">
              <a:rPr lang="en-US" smtClean="0"/>
              <a:t>8/23/2024</a:t>
            </a:fld>
            <a:endParaRPr lang="en-US"/>
          </a:p>
        </p:txBody>
      </p:sp>
      <p:sp>
        <p:nvSpPr>
          <p:cNvPr id="4" name="Footer Placeholder 3"/>
          <p:cNvSpPr>
            <a:spLocks noGrp="1"/>
          </p:cNvSpPr>
          <p:nvPr>
            <p:ph type="ftr" sz="quarter" idx="2"/>
          </p:nvPr>
        </p:nvSpPr>
        <p:spPr>
          <a:xfrm>
            <a:off x="0" y="8772669"/>
            <a:ext cx="2971800" cy="46340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2669"/>
            <a:ext cx="2971800" cy="463407"/>
          </a:xfrm>
          <a:prstGeom prst="rect">
            <a:avLst/>
          </a:prstGeom>
        </p:spPr>
        <p:txBody>
          <a:bodyPr vert="horz" lIns="91440" tIns="45720" rIns="91440" bIns="45720" rtlCol="0" anchor="b"/>
          <a:lstStyle>
            <a:lvl1pPr algn="r">
              <a:defRPr sz="1200"/>
            </a:lvl1pPr>
          </a:lstStyle>
          <a:p>
            <a:fld id="{D42C3370-DF19-4E26-A7B6-1F444BF19A0F}" type="slidenum">
              <a:rPr lang="en-US" smtClean="0"/>
              <a:t>‹#›</a:t>
            </a:fld>
            <a:endParaRPr lang="en-US"/>
          </a:p>
        </p:txBody>
      </p:sp>
    </p:spTree>
    <p:extLst>
      <p:ext uri="{BB962C8B-B14F-4D97-AF65-F5344CB8AC3E}">
        <p14:creationId xmlns:p14="http://schemas.microsoft.com/office/powerpoint/2010/main" val="3677048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4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3408"/>
          </a:xfrm>
          <a:prstGeom prst="rect">
            <a:avLst/>
          </a:prstGeom>
        </p:spPr>
        <p:txBody>
          <a:bodyPr vert="horz" lIns="91440" tIns="45720" rIns="91440" bIns="45720" rtlCol="0"/>
          <a:lstStyle>
            <a:lvl1pPr algn="r">
              <a:defRPr sz="1200"/>
            </a:lvl1pPr>
          </a:lstStyle>
          <a:p>
            <a:fld id="{A8F1006A-A0B4-4EC5-B7F8-07AE9CF55772}" type="datetimeFigureOut">
              <a:rPr lang="en-US" smtClean="0"/>
              <a:t>8/23/2024</a:t>
            </a:fld>
            <a:endParaRPr lang="en-US"/>
          </a:p>
        </p:txBody>
      </p:sp>
      <p:sp>
        <p:nvSpPr>
          <p:cNvPr id="4" name="Slide Image Placeholder 3"/>
          <p:cNvSpPr>
            <a:spLocks noGrp="1" noRot="1" noChangeAspect="1"/>
          </p:cNvSpPr>
          <p:nvPr>
            <p:ph type="sldImg" idx="2"/>
          </p:nvPr>
        </p:nvSpPr>
        <p:spPr>
          <a:xfrm>
            <a:off x="658813" y="1154113"/>
            <a:ext cx="55403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4861"/>
            <a:ext cx="5486400" cy="363670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2971800" cy="46340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9"/>
            <a:ext cx="2971800" cy="463407"/>
          </a:xfrm>
          <a:prstGeom prst="rect">
            <a:avLst/>
          </a:prstGeom>
        </p:spPr>
        <p:txBody>
          <a:bodyPr vert="horz" lIns="91440" tIns="45720" rIns="91440" bIns="45720" rtlCol="0" anchor="b"/>
          <a:lstStyle>
            <a:lvl1pPr algn="r">
              <a:defRPr sz="1200"/>
            </a:lvl1pPr>
          </a:lstStyle>
          <a:p>
            <a:fld id="{9AB0930B-9DFB-4BD4-B697-27D497950C5A}" type="slidenum">
              <a:rPr lang="en-US" smtClean="0"/>
              <a:t>‹#›</a:t>
            </a:fld>
            <a:endParaRPr lang="en-US"/>
          </a:p>
        </p:txBody>
      </p:sp>
    </p:spTree>
    <p:extLst>
      <p:ext uri="{BB962C8B-B14F-4D97-AF65-F5344CB8AC3E}">
        <p14:creationId xmlns:p14="http://schemas.microsoft.com/office/powerpoint/2010/main" val="2850079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B0930B-9DFB-4BD4-B697-27D497950C5A}" type="slidenum">
              <a:rPr lang="en-US" smtClean="0"/>
              <a:t>1</a:t>
            </a:fld>
            <a:endParaRPr lang="en-US"/>
          </a:p>
        </p:txBody>
      </p:sp>
    </p:spTree>
    <p:extLst>
      <p:ext uri="{BB962C8B-B14F-4D97-AF65-F5344CB8AC3E}">
        <p14:creationId xmlns:p14="http://schemas.microsoft.com/office/powerpoint/2010/main" val="4105216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4BB134-F982-4E57-9593-9180D2A72C4B}"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A9D1F-37FB-45D6-8F2D-D05B98751212}" type="slidenum">
              <a:rPr lang="en-US" smtClean="0"/>
              <a:t>‹#›</a:t>
            </a:fld>
            <a:endParaRPr lang="en-US"/>
          </a:p>
        </p:txBody>
      </p:sp>
    </p:spTree>
    <p:extLst>
      <p:ext uri="{BB962C8B-B14F-4D97-AF65-F5344CB8AC3E}">
        <p14:creationId xmlns:p14="http://schemas.microsoft.com/office/powerpoint/2010/main" val="180859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4BB134-F982-4E57-9593-9180D2A72C4B}"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A9D1F-37FB-45D6-8F2D-D05B98751212}" type="slidenum">
              <a:rPr lang="en-US" smtClean="0"/>
              <a:t>‹#›</a:t>
            </a:fld>
            <a:endParaRPr lang="en-US"/>
          </a:p>
        </p:txBody>
      </p:sp>
    </p:spTree>
    <p:extLst>
      <p:ext uri="{BB962C8B-B14F-4D97-AF65-F5344CB8AC3E}">
        <p14:creationId xmlns:p14="http://schemas.microsoft.com/office/powerpoint/2010/main" val="3496475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4BB134-F982-4E57-9593-9180D2A72C4B}"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A9D1F-37FB-45D6-8F2D-D05B98751212}" type="slidenum">
              <a:rPr lang="en-US" smtClean="0"/>
              <a:t>‹#›</a:t>
            </a:fld>
            <a:endParaRPr lang="en-US"/>
          </a:p>
        </p:txBody>
      </p:sp>
    </p:spTree>
    <p:extLst>
      <p:ext uri="{BB962C8B-B14F-4D97-AF65-F5344CB8AC3E}">
        <p14:creationId xmlns:p14="http://schemas.microsoft.com/office/powerpoint/2010/main" val="74992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4BB134-F982-4E57-9593-9180D2A72C4B}"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A9D1F-37FB-45D6-8F2D-D05B98751212}" type="slidenum">
              <a:rPr lang="en-US" smtClean="0"/>
              <a:t>‹#›</a:t>
            </a:fld>
            <a:endParaRPr lang="en-US"/>
          </a:p>
        </p:txBody>
      </p:sp>
    </p:spTree>
    <p:extLst>
      <p:ext uri="{BB962C8B-B14F-4D97-AF65-F5344CB8AC3E}">
        <p14:creationId xmlns:p14="http://schemas.microsoft.com/office/powerpoint/2010/main" val="21795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4BB134-F982-4E57-9593-9180D2A72C4B}"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A9D1F-37FB-45D6-8F2D-D05B98751212}" type="slidenum">
              <a:rPr lang="en-US" smtClean="0"/>
              <a:t>‹#›</a:t>
            </a:fld>
            <a:endParaRPr lang="en-US"/>
          </a:p>
        </p:txBody>
      </p:sp>
    </p:spTree>
    <p:extLst>
      <p:ext uri="{BB962C8B-B14F-4D97-AF65-F5344CB8AC3E}">
        <p14:creationId xmlns:p14="http://schemas.microsoft.com/office/powerpoint/2010/main" val="1147036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4BB134-F982-4E57-9593-9180D2A72C4B}"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A9D1F-37FB-45D6-8F2D-D05B98751212}" type="slidenum">
              <a:rPr lang="en-US" smtClean="0"/>
              <a:t>‹#›</a:t>
            </a:fld>
            <a:endParaRPr lang="en-US"/>
          </a:p>
        </p:txBody>
      </p:sp>
    </p:spTree>
    <p:extLst>
      <p:ext uri="{BB962C8B-B14F-4D97-AF65-F5344CB8AC3E}">
        <p14:creationId xmlns:p14="http://schemas.microsoft.com/office/powerpoint/2010/main" val="2325950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4BB134-F982-4E57-9593-9180D2A72C4B}" type="datetimeFigureOut">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9A9D1F-37FB-45D6-8F2D-D05B98751212}" type="slidenum">
              <a:rPr lang="en-US" smtClean="0"/>
              <a:t>‹#›</a:t>
            </a:fld>
            <a:endParaRPr lang="en-US"/>
          </a:p>
        </p:txBody>
      </p:sp>
    </p:spTree>
    <p:extLst>
      <p:ext uri="{BB962C8B-B14F-4D97-AF65-F5344CB8AC3E}">
        <p14:creationId xmlns:p14="http://schemas.microsoft.com/office/powerpoint/2010/main" val="3381288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4BB134-F982-4E57-9593-9180D2A72C4B}"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9A9D1F-37FB-45D6-8F2D-D05B98751212}" type="slidenum">
              <a:rPr lang="en-US" smtClean="0"/>
              <a:t>‹#›</a:t>
            </a:fld>
            <a:endParaRPr lang="en-US"/>
          </a:p>
        </p:txBody>
      </p:sp>
    </p:spTree>
    <p:extLst>
      <p:ext uri="{BB962C8B-B14F-4D97-AF65-F5344CB8AC3E}">
        <p14:creationId xmlns:p14="http://schemas.microsoft.com/office/powerpoint/2010/main" val="383051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BB134-F982-4E57-9593-9180D2A72C4B}" type="datetimeFigureOut">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9A9D1F-37FB-45D6-8F2D-D05B98751212}" type="slidenum">
              <a:rPr lang="en-US" smtClean="0"/>
              <a:t>‹#›</a:t>
            </a:fld>
            <a:endParaRPr lang="en-US"/>
          </a:p>
        </p:txBody>
      </p:sp>
    </p:spTree>
    <p:extLst>
      <p:ext uri="{BB962C8B-B14F-4D97-AF65-F5344CB8AC3E}">
        <p14:creationId xmlns:p14="http://schemas.microsoft.com/office/powerpoint/2010/main" val="1619584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4BB134-F982-4E57-9593-9180D2A72C4B}"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A9D1F-37FB-45D6-8F2D-D05B98751212}" type="slidenum">
              <a:rPr lang="en-US" smtClean="0"/>
              <a:t>‹#›</a:t>
            </a:fld>
            <a:endParaRPr lang="en-US"/>
          </a:p>
        </p:txBody>
      </p:sp>
    </p:spTree>
    <p:extLst>
      <p:ext uri="{BB962C8B-B14F-4D97-AF65-F5344CB8AC3E}">
        <p14:creationId xmlns:p14="http://schemas.microsoft.com/office/powerpoint/2010/main" val="2025554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4BB134-F982-4E57-9593-9180D2A72C4B}"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A9D1F-37FB-45D6-8F2D-D05B98751212}" type="slidenum">
              <a:rPr lang="en-US" smtClean="0"/>
              <a:t>‹#›</a:t>
            </a:fld>
            <a:endParaRPr lang="en-US"/>
          </a:p>
        </p:txBody>
      </p:sp>
    </p:spTree>
    <p:extLst>
      <p:ext uri="{BB962C8B-B14F-4D97-AF65-F5344CB8AC3E}">
        <p14:creationId xmlns:p14="http://schemas.microsoft.com/office/powerpoint/2010/main" val="1136435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BB134-F982-4E57-9593-9180D2A72C4B}" type="datetimeFigureOut">
              <a:rPr lang="en-US" smtClean="0"/>
              <a:t>8/23/2024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A9D1F-37FB-45D6-8F2D-D05B98751212}" type="slidenum">
              <a:rPr lang="en-US" smtClean="0"/>
              <a:t>‹#›</a:t>
            </a:fld>
            <a:endParaRPr lang="en-US"/>
          </a:p>
        </p:txBody>
      </p:sp>
    </p:spTree>
    <p:extLst>
      <p:ext uri="{BB962C8B-B14F-4D97-AF65-F5344CB8AC3E}">
        <p14:creationId xmlns:p14="http://schemas.microsoft.com/office/powerpoint/2010/main" val="1065006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hannas@Missouri.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iac.university/download"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energywerx.org/opportunities/iacimplementationgrants"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idwestiac.missouri.edu/" TargetMode="External"/><Relationship Id="rId2" Type="http://schemas.openxmlformats.org/officeDocument/2006/relationships/hyperlink" Target="mailto:khannas@missouri.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ac.universit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stir.pnnl.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midwestiac.missouri.edu/" TargetMode="External"/><Relationship Id="rId2" Type="http://schemas.openxmlformats.org/officeDocument/2006/relationships/hyperlink" Target="mailto:khannas@missouri.edu"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ac.university/"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iac.universit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730" y="594330"/>
            <a:ext cx="11475076" cy="1791403"/>
          </a:xfrm>
        </p:spPr>
        <p:txBody>
          <a:bodyPr>
            <a:noAutofit/>
          </a:bodyPr>
          <a:lstStyle/>
          <a:p>
            <a:r>
              <a:rPr lang="en-US" sz="5400" b="1" dirty="0">
                <a:solidFill>
                  <a:schemeClr val="accent6">
                    <a:lumMod val="75000"/>
                  </a:schemeClr>
                </a:solidFill>
              </a:rPr>
              <a:t>Energy Efficiency in a </a:t>
            </a:r>
            <a:br>
              <a:rPr lang="en-US" sz="5400" b="1" dirty="0">
                <a:solidFill>
                  <a:schemeClr val="accent6">
                    <a:lumMod val="75000"/>
                  </a:schemeClr>
                </a:solidFill>
              </a:rPr>
            </a:br>
            <a:r>
              <a:rPr lang="en-US" sz="5400" b="1" dirty="0">
                <a:solidFill>
                  <a:schemeClr val="accent6">
                    <a:lumMod val="75000"/>
                  </a:schemeClr>
                </a:solidFill>
              </a:rPr>
              <a:t>Manufacturing Enterprise</a:t>
            </a:r>
            <a:endParaRPr lang="en-US" sz="5400" dirty="0"/>
          </a:p>
        </p:txBody>
      </p:sp>
      <p:sp>
        <p:nvSpPr>
          <p:cNvPr id="3" name="Subtitle 2"/>
          <p:cNvSpPr>
            <a:spLocks noGrp="1"/>
          </p:cNvSpPr>
          <p:nvPr>
            <p:ph type="subTitle" idx="1"/>
          </p:nvPr>
        </p:nvSpPr>
        <p:spPr>
          <a:xfrm>
            <a:off x="1171977" y="2794716"/>
            <a:ext cx="9826581" cy="2463084"/>
          </a:xfrm>
        </p:spPr>
        <p:txBody>
          <a:bodyPr>
            <a:normAutofit/>
          </a:bodyPr>
          <a:lstStyle/>
          <a:p>
            <a:r>
              <a:rPr lang="en-US" sz="2800" dirty="0">
                <a:latin typeface="Georgia" panose="02040502050405020303" pitchFamily="18" charset="0"/>
              </a:rPr>
              <a:t>Sanjeev Khanna, PhD</a:t>
            </a:r>
            <a:br>
              <a:rPr lang="en-US" sz="2800" dirty="0">
                <a:latin typeface="Georgia" panose="02040502050405020303" pitchFamily="18" charset="0"/>
              </a:rPr>
            </a:br>
            <a:r>
              <a:rPr lang="en-US" sz="2800" dirty="0">
                <a:latin typeface="Georgia" panose="02040502050405020303" pitchFamily="18" charset="0"/>
              </a:rPr>
              <a:t>Director, Midwest Industrial Training &amp; Assessment Center</a:t>
            </a:r>
            <a:br>
              <a:rPr lang="en-US" sz="2800" dirty="0">
                <a:latin typeface="Georgia" panose="02040502050405020303" pitchFamily="18" charset="0"/>
              </a:rPr>
            </a:br>
            <a:r>
              <a:rPr lang="en-US" sz="2800" dirty="0">
                <a:latin typeface="Georgia" panose="02040502050405020303" pitchFamily="18" charset="0"/>
              </a:rPr>
              <a:t>Professor, Mechanical &amp; Aerospace Engineering</a:t>
            </a:r>
            <a:br>
              <a:rPr lang="en-US" sz="2800" dirty="0">
                <a:latin typeface="Georgia" panose="02040502050405020303" pitchFamily="18" charset="0"/>
              </a:rPr>
            </a:br>
            <a:r>
              <a:rPr lang="en-US" sz="2800" dirty="0">
                <a:latin typeface="Georgia" panose="02040502050405020303" pitchFamily="18" charset="0"/>
              </a:rPr>
              <a:t>University of Missouri</a:t>
            </a:r>
            <a:br>
              <a:rPr lang="en-US" sz="2800" dirty="0">
                <a:latin typeface="Georgia" panose="02040502050405020303" pitchFamily="18" charset="0"/>
              </a:rPr>
            </a:br>
            <a:r>
              <a:rPr lang="en-US" sz="2800" dirty="0">
                <a:solidFill>
                  <a:srgbClr val="FF0000"/>
                </a:solidFill>
                <a:latin typeface="Georgia" panose="02040502050405020303" pitchFamily="18" charset="0"/>
              </a:rPr>
              <a:t>573 884 9109,  </a:t>
            </a:r>
            <a:r>
              <a:rPr lang="en-US" sz="2800" dirty="0">
                <a:solidFill>
                  <a:srgbClr val="FF0000"/>
                </a:solidFill>
                <a:latin typeface="Georgia" panose="02040502050405020303" pitchFamily="18" charset="0"/>
                <a:hlinkClick r:id="rId3"/>
              </a:rPr>
              <a:t>khannas@Missouri.edu</a:t>
            </a:r>
            <a:r>
              <a:rPr lang="en-US" sz="2800" dirty="0">
                <a:solidFill>
                  <a:srgbClr val="FF0000"/>
                </a:solidFill>
                <a:latin typeface="Georgia" panose="02040502050405020303" pitchFamily="18" charset="0"/>
              </a:rPr>
              <a:t> </a:t>
            </a:r>
            <a:endParaRPr lang="en-US" sz="2800" dirty="0">
              <a:latin typeface="Georgia" panose="02040502050405020303" pitchFamily="18" charset="0"/>
            </a:endParaRPr>
          </a:p>
        </p:txBody>
      </p:sp>
      <p:pic>
        <p:nvPicPr>
          <p:cNvPr id="5" name="Picture 4"/>
          <p:cNvPicPr>
            <a:picLocks noChangeAspect="1"/>
          </p:cNvPicPr>
          <p:nvPr/>
        </p:nvPicPr>
        <p:blipFill>
          <a:blip r:embed="rId4"/>
          <a:stretch>
            <a:fillRect/>
          </a:stretch>
        </p:blipFill>
        <p:spPr>
          <a:xfrm>
            <a:off x="7124236" y="5446489"/>
            <a:ext cx="912178" cy="1022077"/>
          </a:xfrm>
          <a:prstGeom prst="rect">
            <a:avLst/>
          </a:prstGeom>
        </p:spPr>
      </p:pic>
      <p:sp>
        <p:nvSpPr>
          <p:cNvPr id="21" name="TextBox 20"/>
          <p:cNvSpPr txBox="1"/>
          <p:nvPr/>
        </p:nvSpPr>
        <p:spPr>
          <a:xfrm>
            <a:off x="8036414" y="5690251"/>
            <a:ext cx="2871989" cy="369332"/>
          </a:xfrm>
          <a:prstGeom prst="rect">
            <a:avLst/>
          </a:prstGeom>
          <a:noFill/>
        </p:spPr>
        <p:txBody>
          <a:bodyPr wrap="square" rtlCol="0">
            <a:spAutoFit/>
          </a:bodyPr>
          <a:lstStyle/>
          <a:p>
            <a:r>
              <a:rPr lang="en-US" b="1" dirty="0">
                <a:solidFill>
                  <a:srgbClr val="CC9900"/>
                </a:solidFill>
                <a:latin typeface="Georgia" panose="02040502050405020303" pitchFamily="18" charset="0"/>
              </a:rPr>
              <a:t>College of Engineering</a:t>
            </a:r>
          </a:p>
        </p:txBody>
      </p:sp>
      <p:pic>
        <p:nvPicPr>
          <p:cNvPr id="7" name="Picture 6" descr="C:\Users\khannas\AppData\Local\Microsoft\Windows\Temporary Internet Files\Content.Outlook\Z9BR2PUZ\Industrial Assessment Center - Logo.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9379" y="5448774"/>
            <a:ext cx="3287167" cy="968794"/>
          </a:xfrm>
          <a:prstGeom prst="rect">
            <a:avLst/>
          </a:prstGeom>
          <a:noFill/>
          <a:ln>
            <a:noFill/>
          </a:ln>
        </p:spPr>
      </p:pic>
    </p:spTree>
    <p:extLst>
      <p:ext uri="{BB962C8B-B14F-4D97-AF65-F5344CB8AC3E}">
        <p14:creationId xmlns:p14="http://schemas.microsoft.com/office/powerpoint/2010/main" val="1012948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1E81-A1FF-A714-A718-648F60766500}"/>
              </a:ext>
            </a:extLst>
          </p:cNvPr>
          <p:cNvSpPr>
            <a:spLocks noGrp="1"/>
          </p:cNvSpPr>
          <p:nvPr>
            <p:ph type="title"/>
          </p:nvPr>
        </p:nvSpPr>
        <p:spPr/>
        <p:txBody>
          <a:bodyPr/>
          <a:lstStyle/>
          <a:p>
            <a:endParaRPr lang="en-US" dirty="0"/>
          </a:p>
        </p:txBody>
      </p:sp>
      <p:pic>
        <p:nvPicPr>
          <p:cNvPr id="10" name="Picture 9">
            <a:extLst>
              <a:ext uri="{FF2B5EF4-FFF2-40B4-BE49-F238E27FC236}">
                <a16:creationId xmlns:a16="http://schemas.microsoft.com/office/drawing/2014/main" id="{B581F2D3-D926-0B85-13B7-3819D186E6DA}"/>
              </a:ext>
            </a:extLst>
          </p:cNvPr>
          <p:cNvPicPr>
            <a:picLocks noChangeAspect="1"/>
          </p:cNvPicPr>
          <p:nvPr/>
        </p:nvPicPr>
        <p:blipFill>
          <a:blip r:embed="rId2"/>
          <a:stretch>
            <a:fillRect/>
          </a:stretch>
        </p:blipFill>
        <p:spPr>
          <a:xfrm>
            <a:off x="632369" y="365126"/>
            <a:ext cx="10789005" cy="6050218"/>
          </a:xfrm>
          <a:prstGeom prst="rect">
            <a:avLst/>
          </a:prstGeom>
        </p:spPr>
      </p:pic>
      <p:sp>
        <p:nvSpPr>
          <p:cNvPr id="11" name="TextBox 10">
            <a:extLst>
              <a:ext uri="{FF2B5EF4-FFF2-40B4-BE49-F238E27FC236}">
                <a16:creationId xmlns:a16="http://schemas.microsoft.com/office/drawing/2014/main" id="{FF570621-3BED-D0D8-1684-4DD5F9513438}"/>
              </a:ext>
            </a:extLst>
          </p:cNvPr>
          <p:cNvSpPr txBox="1"/>
          <p:nvPr/>
        </p:nvSpPr>
        <p:spPr>
          <a:xfrm>
            <a:off x="2950234" y="365124"/>
            <a:ext cx="3219920" cy="369332"/>
          </a:xfrm>
          <a:prstGeom prst="rect">
            <a:avLst/>
          </a:prstGeom>
          <a:noFill/>
        </p:spPr>
        <p:txBody>
          <a:bodyPr wrap="none" rtlCol="0">
            <a:spAutoFit/>
          </a:bodyPr>
          <a:lstStyle/>
          <a:p>
            <a:r>
              <a:rPr lang="en-US" dirty="0">
                <a:hlinkClick r:id="rId3"/>
              </a:rPr>
              <a:t>https://iac.university/download</a:t>
            </a:r>
            <a:r>
              <a:rPr lang="en-US" dirty="0"/>
              <a:t> </a:t>
            </a:r>
          </a:p>
        </p:txBody>
      </p:sp>
    </p:spTree>
    <p:extLst>
      <p:ext uri="{BB962C8B-B14F-4D97-AF65-F5344CB8AC3E}">
        <p14:creationId xmlns:p14="http://schemas.microsoft.com/office/powerpoint/2010/main" val="2291416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07431-A01B-D18A-CB8B-2C3749BA7473}"/>
              </a:ext>
            </a:extLst>
          </p:cNvPr>
          <p:cNvSpPr>
            <a:spLocks noGrp="1"/>
          </p:cNvSpPr>
          <p:nvPr>
            <p:ph type="title"/>
          </p:nvPr>
        </p:nvSpPr>
        <p:spPr>
          <a:xfrm>
            <a:off x="838200" y="365126"/>
            <a:ext cx="10515600" cy="1093552"/>
          </a:xfrm>
        </p:spPr>
        <p:txBody>
          <a:bodyPr/>
          <a:lstStyle/>
          <a:p>
            <a:r>
              <a:rPr lang="en-US" b="1" dirty="0">
                <a:solidFill>
                  <a:schemeClr val="accent6">
                    <a:lumMod val="75000"/>
                  </a:schemeClr>
                </a:solidFill>
              </a:rPr>
              <a:t>Implementation Grant Funding under IRA</a:t>
            </a:r>
          </a:p>
        </p:txBody>
      </p:sp>
      <p:pic>
        <p:nvPicPr>
          <p:cNvPr id="4" name="Picture 3">
            <a:extLst>
              <a:ext uri="{FF2B5EF4-FFF2-40B4-BE49-F238E27FC236}">
                <a16:creationId xmlns:a16="http://schemas.microsoft.com/office/drawing/2014/main" id="{925B7FF8-9063-31F7-B0F0-F27D7FF6E386}"/>
              </a:ext>
            </a:extLst>
          </p:cNvPr>
          <p:cNvPicPr>
            <a:picLocks noChangeAspect="1"/>
          </p:cNvPicPr>
          <p:nvPr/>
        </p:nvPicPr>
        <p:blipFill>
          <a:blip r:embed="rId2"/>
          <a:stretch>
            <a:fillRect/>
          </a:stretch>
        </p:blipFill>
        <p:spPr>
          <a:xfrm>
            <a:off x="0" y="1766454"/>
            <a:ext cx="12192000" cy="3325091"/>
          </a:xfrm>
          <a:prstGeom prst="rect">
            <a:avLst/>
          </a:prstGeom>
        </p:spPr>
      </p:pic>
      <p:sp>
        <p:nvSpPr>
          <p:cNvPr id="3" name="TextBox 2">
            <a:extLst>
              <a:ext uri="{FF2B5EF4-FFF2-40B4-BE49-F238E27FC236}">
                <a16:creationId xmlns:a16="http://schemas.microsoft.com/office/drawing/2014/main" id="{64FBFD1D-54DD-A4E3-DBAF-1184C6ECBD00}"/>
              </a:ext>
            </a:extLst>
          </p:cNvPr>
          <p:cNvSpPr txBox="1"/>
          <p:nvPr/>
        </p:nvSpPr>
        <p:spPr>
          <a:xfrm>
            <a:off x="946031" y="5322499"/>
            <a:ext cx="10299938" cy="523220"/>
          </a:xfrm>
          <a:prstGeom prst="rect">
            <a:avLst/>
          </a:prstGeom>
          <a:noFill/>
        </p:spPr>
        <p:txBody>
          <a:bodyPr wrap="square" rtlCol="0">
            <a:spAutoFit/>
          </a:bodyPr>
          <a:lstStyle/>
          <a:p>
            <a:r>
              <a:rPr lang="en-US" sz="2800" dirty="0">
                <a:hlinkClick r:id="rId3"/>
              </a:rPr>
              <a:t>https://www.energywerx.org/opportunities/iacimplementationgrants</a:t>
            </a:r>
            <a:r>
              <a:rPr lang="en-US" sz="2800" dirty="0"/>
              <a:t> </a:t>
            </a:r>
          </a:p>
        </p:txBody>
      </p:sp>
      <p:sp>
        <p:nvSpPr>
          <p:cNvPr id="5" name="Frame 4">
            <a:extLst>
              <a:ext uri="{FF2B5EF4-FFF2-40B4-BE49-F238E27FC236}">
                <a16:creationId xmlns:a16="http://schemas.microsoft.com/office/drawing/2014/main" id="{EDF3CBFF-A413-429F-E69E-C9978748F64D}"/>
              </a:ext>
            </a:extLst>
          </p:cNvPr>
          <p:cNvSpPr/>
          <p:nvPr/>
        </p:nvSpPr>
        <p:spPr>
          <a:xfrm>
            <a:off x="8738557" y="3295291"/>
            <a:ext cx="2708696" cy="276045"/>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Arrow Connector 6">
            <a:extLst>
              <a:ext uri="{FF2B5EF4-FFF2-40B4-BE49-F238E27FC236}">
                <a16:creationId xmlns:a16="http://schemas.microsoft.com/office/drawing/2014/main" id="{CA78D9C1-E045-DA53-3AE1-E7074D51559D}"/>
              </a:ext>
            </a:extLst>
          </p:cNvPr>
          <p:cNvCxnSpPr>
            <a:stCxn id="5" idx="2"/>
          </p:cNvCxnSpPr>
          <p:nvPr/>
        </p:nvCxnSpPr>
        <p:spPr>
          <a:xfrm>
            <a:off x="10092905" y="3571336"/>
            <a:ext cx="8627" cy="1946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4C4260C-B8BA-9AA5-5F0E-F123F8FA7869}"/>
              </a:ext>
            </a:extLst>
          </p:cNvPr>
          <p:cNvSpPr txBox="1"/>
          <p:nvPr/>
        </p:nvSpPr>
        <p:spPr>
          <a:xfrm>
            <a:off x="9337088" y="3746665"/>
            <a:ext cx="1790988" cy="584775"/>
          </a:xfrm>
          <a:prstGeom prst="rect">
            <a:avLst/>
          </a:prstGeom>
          <a:noFill/>
          <a:ln w="44450">
            <a:solidFill>
              <a:srgbClr val="7030A0"/>
            </a:solidFill>
          </a:ln>
        </p:spPr>
        <p:txBody>
          <a:bodyPr wrap="square" rtlCol="0">
            <a:spAutoFit/>
          </a:bodyPr>
          <a:lstStyle/>
          <a:p>
            <a:r>
              <a:rPr lang="en-US" sz="1600" b="1" dirty="0">
                <a:solidFill>
                  <a:srgbClr val="FF0000"/>
                </a:solidFill>
              </a:rPr>
              <a:t>$300,000 per recommendation</a:t>
            </a:r>
          </a:p>
        </p:txBody>
      </p:sp>
    </p:spTree>
    <p:extLst>
      <p:ext uri="{BB962C8B-B14F-4D97-AF65-F5344CB8AC3E}">
        <p14:creationId xmlns:p14="http://schemas.microsoft.com/office/powerpoint/2010/main" val="676243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1"/>
            <a:ext cx="9741284" cy="1154806"/>
          </a:xfrm>
        </p:spPr>
        <p:txBody>
          <a:bodyPr>
            <a:noAutofit/>
          </a:bodyPr>
          <a:lstStyle/>
          <a:p>
            <a:pPr algn="ctr"/>
            <a:r>
              <a:rPr lang="en-US" sz="4000" b="1" dirty="0">
                <a:solidFill>
                  <a:schemeClr val="accent5">
                    <a:lumMod val="50000"/>
                  </a:schemeClr>
                </a:solidFill>
              </a:rPr>
              <a:t>Impact of Midwest Industrial Assessment Center on Central Midwest</a:t>
            </a:r>
          </a:p>
        </p:txBody>
      </p:sp>
      <p:sp>
        <p:nvSpPr>
          <p:cNvPr id="3" name="Content Placeholder 2"/>
          <p:cNvSpPr>
            <a:spLocks noGrp="1"/>
          </p:cNvSpPr>
          <p:nvPr>
            <p:ph idx="1"/>
          </p:nvPr>
        </p:nvSpPr>
        <p:spPr>
          <a:xfrm>
            <a:off x="677334" y="1828801"/>
            <a:ext cx="8596668" cy="4765182"/>
          </a:xfrm>
        </p:spPr>
        <p:txBody>
          <a:bodyPr>
            <a:normAutofit/>
          </a:bodyPr>
          <a:lstStyle/>
          <a:p>
            <a:r>
              <a:rPr lang="en-US" sz="2400" b="1" dirty="0"/>
              <a:t>In the period 2007-2023: </a:t>
            </a:r>
          </a:p>
          <a:p>
            <a:pPr lvl="1">
              <a:spcAft>
                <a:spcPts val="1000"/>
              </a:spcAft>
            </a:pPr>
            <a:r>
              <a:rPr lang="en-US" sz="2400" b="1" dirty="0">
                <a:solidFill>
                  <a:schemeClr val="accent5">
                    <a:lumMod val="75000"/>
                  </a:schemeClr>
                </a:solidFill>
              </a:rPr>
              <a:t>335 industries </a:t>
            </a:r>
            <a:r>
              <a:rPr lang="en-US" sz="2400" b="1" dirty="0"/>
              <a:t>assessed</a:t>
            </a:r>
          </a:p>
          <a:p>
            <a:pPr lvl="1">
              <a:spcAft>
                <a:spcPts val="1000"/>
              </a:spcAft>
            </a:pPr>
            <a:r>
              <a:rPr lang="en-US" sz="2400" b="1" dirty="0">
                <a:solidFill>
                  <a:schemeClr val="accent2">
                    <a:lumMod val="75000"/>
                  </a:schemeClr>
                </a:solidFill>
              </a:rPr>
              <a:t>165 Million kWh /</a:t>
            </a:r>
            <a:r>
              <a:rPr lang="en-US" sz="2400" b="1" dirty="0" err="1">
                <a:solidFill>
                  <a:schemeClr val="accent2">
                    <a:lumMod val="75000"/>
                  </a:schemeClr>
                </a:solidFill>
              </a:rPr>
              <a:t>yr</a:t>
            </a:r>
            <a:r>
              <a:rPr lang="en-US" sz="2400" b="1" dirty="0">
                <a:solidFill>
                  <a:schemeClr val="accent2">
                    <a:lumMod val="75000"/>
                  </a:schemeClr>
                </a:solidFill>
              </a:rPr>
              <a:t> </a:t>
            </a:r>
            <a:r>
              <a:rPr lang="en-US" sz="2400" b="1" dirty="0"/>
              <a:t>electric usage savings </a:t>
            </a:r>
          </a:p>
          <a:p>
            <a:pPr lvl="1">
              <a:spcAft>
                <a:spcPts val="1000"/>
              </a:spcAft>
            </a:pPr>
            <a:r>
              <a:rPr lang="en-US" sz="2400" b="1" dirty="0">
                <a:solidFill>
                  <a:schemeClr val="accent5">
                    <a:lumMod val="75000"/>
                  </a:schemeClr>
                </a:solidFill>
              </a:rPr>
              <a:t>281 MW </a:t>
            </a:r>
            <a:r>
              <a:rPr lang="en-US" sz="2400" b="1" dirty="0"/>
              <a:t>electric demand savings</a:t>
            </a:r>
          </a:p>
          <a:p>
            <a:pPr lvl="1">
              <a:spcAft>
                <a:spcPts val="1000"/>
              </a:spcAft>
            </a:pPr>
            <a:r>
              <a:rPr lang="en-US" sz="2400" b="1" dirty="0">
                <a:solidFill>
                  <a:schemeClr val="accent2">
                    <a:lumMod val="75000"/>
                  </a:schemeClr>
                </a:solidFill>
              </a:rPr>
              <a:t>450 Billion BTU /</a:t>
            </a:r>
            <a:r>
              <a:rPr lang="en-US" sz="2400" b="1" dirty="0" err="1">
                <a:solidFill>
                  <a:schemeClr val="accent2">
                    <a:lumMod val="75000"/>
                  </a:schemeClr>
                </a:solidFill>
              </a:rPr>
              <a:t>yr</a:t>
            </a:r>
            <a:r>
              <a:rPr lang="en-US" sz="2400" b="1" dirty="0">
                <a:solidFill>
                  <a:schemeClr val="accent2">
                    <a:lumMod val="75000"/>
                  </a:schemeClr>
                </a:solidFill>
              </a:rPr>
              <a:t> </a:t>
            </a:r>
            <a:r>
              <a:rPr lang="en-US" sz="2400" b="1" dirty="0"/>
              <a:t>fuel savings</a:t>
            </a:r>
          </a:p>
          <a:p>
            <a:pPr lvl="1">
              <a:spcAft>
                <a:spcPts val="1000"/>
              </a:spcAft>
            </a:pPr>
            <a:r>
              <a:rPr lang="en-US" sz="2400" b="1" dirty="0"/>
              <a:t>Cumulative CO</a:t>
            </a:r>
            <a:r>
              <a:rPr lang="en-US" sz="2400" b="1" baseline="-25000" dirty="0"/>
              <a:t>2</a:t>
            </a:r>
            <a:r>
              <a:rPr lang="en-US" sz="2400" b="1" dirty="0"/>
              <a:t> savings: </a:t>
            </a:r>
            <a:r>
              <a:rPr lang="en-US" sz="2400" b="1" dirty="0">
                <a:solidFill>
                  <a:schemeClr val="accent5">
                    <a:lumMod val="75000"/>
                  </a:schemeClr>
                </a:solidFill>
              </a:rPr>
              <a:t>0.79 Million tons/</a:t>
            </a:r>
            <a:r>
              <a:rPr lang="en-US" sz="2400" b="1" dirty="0" err="1">
                <a:solidFill>
                  <a:schemeClr val="accent5">
                    <a:lumMod val="75000"/>
                  </a:schemeClr>
                </a:solidFill>
              </a:rPr>
              <a:t>yr</a:t>
            </a:r>
            <a:r>
              <a:rPr lang="en-US" sz="2400" b="1" dirty="0">
                <a:solidFill>
                  <a:schemeClr val="accent5">
                    <a:lumMod val="75000"/>
                  </a:schemeClr>
                </a:solidFill>
              </a:rPr>
              <a:t> </a:t>
            </a:r>
          </a:p>
          <a:p>
            <a:pPr lvl="1">
              <a:spcAft>
                <a:spcPts val="1000"/>
              </a:spcAft>
            </a:pPr>
            <a:r>
              <a:rPr lang="en-US" sz="2400" b="1" dirty="0"/>
              <a:t>Cumulative dollar savings: </a:t>
            </a:r>
            <a:r>
              <a:rPr lang="en-US" sz="2400" b="1" dirty="0">
                <a:solidFill>
                  <a:schemeClr val="accent2">
                    <a:lumMod val="75000"/>
                  </a:schemeClr>
                </a:solidFill>
              </a:rPr>
              <a:t>$113 Million </a:t>
            </a:r>
            <a:r>
              <a:rPr lang="en-US" sz="2400" b="1" dirty="0"/>
              <a:t>(over $330,000/industry)</a:t>
            </a:r>
          </a:p>
          <a:p>
            <a:endParaRPr lang="en-US" dirty="0"/>
          </a:p>
        </p:txBody>
      </p:sp>
      <p:pic>
        <p:nvPicPr>
          <p:cNvPr id="4" name="Picture 3"/>
          <p:cNvPicPr>
            <a:picLocks noChangeAspect="1"/>
          </p:cNvPicPr>
          <p:nvPr/>
        </p:nvPicPr>
        <p:blipFill>
          <a:blip r:embed="rId2"/>
          <a:stretch>
            <a:fillRect/>
          </a:stretch>
        </p:blipFill>
        <p:spPr>
          <a:xfrm>
            <a:off x="4669038" y="2084435"/>
            <a:ext cx="1198864" cy="679748"/>
          </a:xfrm>
          <a:prstGeom prst="rect">
            <a:avLst/>
          </a:prstGeom>
        </p:spPr>
      </p:pic>
      <p:pic>
        <p:nvPicPr>
          <p:cNvPr id="5" name="Picture 4"/>
          <p:cNvPicPr>
            <a:picLocks noChangeAspect="1"/>
          </p:cNvPicPr>
          <p:nvPr/>
        </p:nvPicPr>
        <p:blipFill>
          <a:blip r:embed="rId3"/>
          <a:stretch>
            <a:fillRect/>
          </a:stretch>
        </p:blipFill>
        <p:spPr>
          <a:xfrm>
            <a:off x="6823977" y="2764183"/>
            <a:ext cx="1493949" cy="809223"/>
          </a:xfrm>
          <a:prstGeom prst="rect">
            <a:avLst/>
          </a:prstGeom>
        </p:spPr>
      </p:pic>
      <p:pic>
        <p:nvPicPr>
          <p:cNvPr id="6" name="Picture 5"/>
          <p:cNvPicPr>
            <a:picLocks noChangeAspect="1"/>
          </p:cNvPicPr>
          <p:nvPr/>
        </p:nvPicPr>
        <p:blipFill>
          <a:blip r:embed="rId4"/>
          <a:stretch>
            <a:fillRect/>
          </a:stretch>
        </p:blipFill>
        <p:spPr>
          <a:xfrm>
            <a:off x="5512267" y="3647770"/>
            <a:ext cx="996724" cy="663275"/>
          </a:xfrm>
          <a:prstGeom prst="rect">
            <a:avLst/>
          </a:prstGeom>
        </p:spPr>
      </p:pic>
      <p:pic>
        <p:nvPicPr>
          <p:cNvPr id="7" name="Picture 6"/>
          <p:cNvPicPr>
            <a:picLocks noChangeAspect="1"/>
          </p:cNvPicPr>
          <p:nvPr/>
        </p:nvPicPr>
        <p:blipFill>
          <a:blip r:embed="rId5"/>
          <a:stretch>
            <a:fillRect/>
          </a:stretch>
        </p:blipFill>
        <p:spPr>
          <a:xfrm>
            <a:off x="7222840" y="4167255"/>
            <a:ext cx="1086118" cy="683066"/>
          </a:xfrm>
          <a:prstGeom prst="rect">
            <a:avLst/>
          </a:prstGeom>
        </p:spPr>
      </p:pic>
      <p:pic>
        <p:nvPicPr>
          <p:cNvPr id="8" name="Picture 7"/>
          <p:cNvPicPr>
            <a:picLocks noChangeAspect="1"/>
          </p:cNvPicPr>
          <p:nvPr/>
        </p:nvPicPr>
        <p:blipFill>
          <a:blip r:embed="rId6"/>
          <a:stretch>
            <a:fillRect/>
          </a:stretch>
        </p:blipFill>
        <p:spPr>
          <a:xfrm>
            <a:off x="7275627" y="4914932"/>
            <a:ext cx="1445571" cy="845708"/>
          </a:xfrm>
          <a:prstGeom prst="rect">
            <a:avLst/>
          </a:prstGeom>
        </p:spPr>
      </p:pic>
    </p:spTree>
    <p:extLst>
      <p:ext uri="{BB962C8B-B14F-4D97-AF65-F5344CB8AC3E}">
        <p14:creationId xmlns:p14="http://schemas.microsoft.com/office/powerpoint/2010/main" val="4213854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42175"/>
            <a:ext cx="10063646" cy="1026017"/>
          </a:xfrm>
          <a:solidFill>
            <a:srgbClr val="99FF33"/>
          </a:solidFill>
        </p:spPr>
        <p:txBody>
          <a:bodyPr>
            <a:noAutofit/>
          </a:bodyPr>
          <a:lstStyle/>
          <a:p>
            <a:pPr algn="ctr"/>
            <a:r>
              <a:rPr lang="en-US" b="1" dirty="0">
                <a:solidFill>
                  <a:srgbClr val="00B050"/>
                </a:solidFill>
              </a:rPr>
              <a:t>Current</a:t>
            </a:r>
            <a:r>
              <a:rPr lang="en-US" b="1" dirty="0">
                <a:solidFill>
                  <a:schemeClr val="accent2">
                    <a:lumMod val="75000"/>
                  </a:schemeClr>
                </a:solidFill>
              </a:rPr>
              <a:t> and </a:t>
            </a:r>
            <a:r>
              <a:rPr lang="en-US" b="1" dirty="0">
                <a:solidFill>
                  <a:srgbClr val="0070C0"/>
                </a:solidFill>
              </a:rPr>
              <a:t>Future</a:t>
            </a:r>
            <a:r>
              <a:rPr lang="en-US" b="1" dirty="0">
                <a:solidFill>
                  <a:schemeClr val="accent2">
                    <a:lumMod val="75000"/>
                  </a:schemeClr>
                </a:solidFill>
              </a:rPr>
              <a:t> Emphasis of IAC</a:t>
            </a:r>
          </a:p>
        </p:txBody>
      </p:sp>
      <p:sp>
        <p:nvSpPr>
          <p:cNvPr id="3" name="Content Placeholder 2"/>
          <p:cNvSpPr>
            <a:spLocks noGrp="1"/>
          </p:cNvSpPr>
          <p:nvPr>
            <p:ph idx="1"/>
          </p:nvPr>
        </p:nvSpPr>
        <p:spPr>
          <a:xfrm>
            <a:off x="355362" y="1700012"/>
            <a:ext cx="8596668" cy="4765182"/>
          </a:xfrm>
        </p:spPr>
        <p:txBody>
          <a:bodyPr>
            <a:normAutofit fontScale="92500" lnSpcReduction="10000"/>
          </a:bodyPr>
          <a:lstStyle/>
          <a:p>
            <a:r>
              <a:rPr lang="en-US" sz="2800" b="1" dirty="0">
                <a:solidFill>
                  <a:srgbClr val="00B050"/>
                </a:solidFill>
              </a:rPr>
              <a:t>Reduce </a:t>
            </a:r>
            <a:r>
              <a:rPr lang="en-US" b="1" dirty="0">
                <a:solidFill>
                  <a:srgbClr val="00B050"/>
                </a:solidFill>
              </a:rPr>
              <a:t>E</a:t>
            </a:r>
            <a:r>
              <a:rPr lang="en-US" sz="2800" b="1" dirty="0">
                <a:solidFill>
                  <a:srgbClr val="00B050"/>
                </a:solidFill>
              </a:rPr>
              <a:t>nergy consumption </a:t>
            </a:r>
          </a:p>
          <a:p>
            <a:r>
              <a:rPr lang="en-US" b="1" dirty="0">
                <a:solidFill>
                  <a:srgbClr val="00B050"/>
                </a:solidFill>
              </a:rPr>
              <a:t>Reduce electric demand</a:t>
            </a:r>
          </a:p>
          <a:p>
            <a:r>
              <a:rPr lang="en-US" sz="2800" b="1" dirty="0">
                <a:solidFill>
                  <a:srgbClr val="00B050"/>
                </a:solidFill>
              </a:rPr>
              <a:t>Reduce waste, with emphasis on water</a:t>
            </a:r>
          </a:p>
          <a:p>
            <a:r>
              <a:rPr lang="en-US" b="1" dirty="0">
                <a:solidFill>
                  <a:schemeClr val="accent2">
                    <a:lumMod val="75000"/>
                  </a:schemeClr>
                </a:solidFill>
              </a:rPr>
              <a:t>Workforce development for Energy Sector</a:t>
            </a:r>
            <a:endParaRPr lang="en-US" sz="2800" b="1" dirty="0">
              <a:solidFill>
                <a:srgbClr val="00B050"/>
              </a:solidFill>
            </a:endParaRPr>
          </a:p>
          <a:p>
            <a:r>
              <a:rPr lang="en-US" b="1" dirty="0">
                <a:solidFill>
                  <a:srgbClr val="0070C0"/>
                </a:solidFill>
              </a:rPr>
              <a:t>Promote decarbonization of the manufacturing sector</a:t>
            </a:r>
          </a:p>
          <a:p>
            <a:r>
              <a:rPr lang="en-US" sz="2800" b="1" dirty="0">
                <a:solidFill>
                  <a:srgbClr val="0070C0"/>
                </a:solidFill>
              </a:rPr>
              <a:t>Promote the use of renewable energy, especially solar energy, in manufacturing enterprises</a:t>
            </a:r>
          </a:p>
          <a:p>
            <a:r>
              <a:rPr lang="en-US" sz="2800" b="1" dirty="0">
                <a:solidFill>
                  <a:srgbClr val="0070C0"/>
                </a:solidFill>
              </a:rPr>
              <a:t>Promote energy storage solutions and resiliency in the manufacturing sector</a:t>
            </a:r>
          </a:p>
          <a:p>
            <a:r>
              <a:rPr lang="en-US" sz="2800" b="1" dirty="0">
                <a:solidFill>
                  <a:srgbClr val="0070C0"/>
                </a:solidFill>
              </a:rPr>
              <a:t>Provide energy assessments to industry in disadvantaged communities and counties</a:t>
            </a:r>
          </a:p>
          <a:p>
            <a:endParaRPr lang="en-US" sz="2800" b="1" dirty="0">
              <a:solidFill>
                <a:srgbClr val="0070C0"/>
              </a:solidFill>
            </a:endParaRPr>
          </a:p>
          <a:p>
            <a:pPr lvl="1"/>
            <a:endParaRPr lang="en-US" sz="2600" dirty="0"/>
          </a:p>
          <a:p>
            <a:pPr lvl="1"/>
            <a:endParaRPr lang="en-US" sz="2600" dirty="0"/>
          </a:p>
        </p:txBody>
      </p:sp>
    </p:spTree>
    <p:extLst>
      <p:ext uri="{BB962C8B-B14F-4D97-AF65-F5344CB8AC3E}">
        <p14:creationId xmlns:p14="http://schemas.microsoft.com/office/powerpoint/2010/main" val="3764521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DF65B-D02B-4B15-9237-25DF6F98C0CC}"/>
              </a:ext>
            </a:extLst>
          </p:cNvPr>
          <p:cNvSpPr>
            <a:spLocks noGrp="1"/>
          </p:cNvSpPr>
          <p:nvPr>
            <p:ph type="title"/>
          </p:nvPr>
        </p:nvSpPr>
        <p:spPr>
          <a:xfrm>
            <a:off x="621101" y="365125"/>
            <a:ext cx="10921041" cy="1325563"/>
          </a:xfrm>
        </p:spPr>
        <p:txBody>
          <a:bodyPr>
            <a:normAutofit/>
          </a:bodyPr>
          <a:lstStyle/>
          <a:p>
            <a:pPr algn="ctr"/>
            <a:r>
              <a:rPr lang="en-US" b="1" dirty="0">
                <a:solidFill>
                  <a:schemeClr val="accent2">
                    <a:lumMod val="75000"/>
                  </a:schemeClr>
                </a:solidFill>
              </a:rPr>
              <a:t>Need an Energy Assessment of your Manufacturing Plant or Commercial Building</a:t>
            </a:r>
          </a:p>
        </p:txBody>
      </p:sp>
      <p:sp>
        <p:nvSpPr>
          <p:cNvPr id="3" name="Content Placeholder 2">
            <a:extLst>
              <a:ext uri="{FF2B5EF4-FFF2-40B4-BE49-F238E27FC236}">
                <a16:creationId xmlns:a16="http://schemas.microsoft.com/office/drawing/2014/main" id="{E70B1A7E-9DA2-46FC-89B7-8916864B76B6}"/>
              </a:ext>
            </a:extLst>
          </p:cNvPr>
          <p:cNvSpPr>
            <a:spLocks noGrp="1"/>
          </p:cNvSpPr>
          <p:nvPr>
            <p:ph idx="1"/>
          </p:nvPr>
        </p:nvSpPr>
        <p:spPr/>
        <p:txBody>
          <a:bodyPr/>
          <a:lstStyle/>
          <a:p>
            <a:r>
              <a:rPr lang="en-US" dirty="0"/>
              <a:t>Please contact:</a:t>
            </a:r>
          </a:p>
          <a:p>
            <a:pPr marL="0" indent="0">
              <a:buNone/>
            </a:pPr>
            <a:r>
              <a:rPr lang="en-US" dirty="0"/>
              <a:t>	Dr. Sanjeev Khanna</a:t>
            </a:r>
          </a:p>
          <a:p>
            <a:pPr marL="0" indent="0">
              <a:buNone/>
            </a:pPr>
            <a:r>
              <a:rPr lang="en-US" dirty="0"/>
              <a:t>	email: </a:t>
            </a:r>
            <a:r>
              <a:rPr lang="en-US" sz="3200" dirty="0">
                <a:hlinkClick r:id="rId2"/>
              </a:rPr>
              <a:t>khannas@missouri.edu</a:t>
            </a:r>
            <a:endParaRPr lang="en-US" sz="3200" dirty="0"/>
          </a:p>
          <a:p>
            <a:pPr marL="0" indent="0">
              <a:buNone/>
            </a:pPr>
            <a:r>
              <a:rPr lang="en-US" dirty="0"/>
              <a:t>	Phone: 573 884 9109</a:t>
            </a:r>
          </a:p>
          <a:p>
            <a:r>
              <a:rPr lang="en-US" dirty="0"/>
              <a:t>Or visit the Website</a:t>
            </a:r>
          </a:p>
          <a:p>
            <a:pPr marL="0" indent="0">
              <a:buNone/>
            </a:pPr>
            <a:r>
              <a:rPr lang="en-US" dirty="0"/>
              <a:t>	</a:t>
            </a:r>
            <a:r>
              <a:rPr lang="en-US" sz="3200" u="sng" dirty="0">
                <a:solidFill>
                  <a:srgbClr val="0070C0"/>
                </a:solidFill>
                <a:hlinkClick r:id="rId3"/>
              </a:rPr>
              <a:t>https://MidwestIAC.Missouri.edu</a:t>
            </a:r>
            <a:r>
              <a:rPr lang="en-US" sz="3200" u="sng" dirty="0">
                <a:solidFill>
                  <a:srgbClr val="0070C0"/>
                </a:solidFill>
              </a:rPr>
              <a:t> </a:t>
            </a:r>
            <a:r>
              <a:rPr lang="en-US" sz="3200" dirty="0">
                <a:solidFill>
                  <a:srgbClr val="0070C0"/>
                </a:solidFill>
              </a:rPr>
              <a:t>    </a:t>
            </a:r>
          </a:p>
          <a:p>
            <a:pPr marL="0" indent="0">
              <a:buNone/>
            </a:pPr>
            <a:endParaRPr lang="en-US" dirty="0"/>
          </a:p>
        </p:txBody>
      </p:sp>
    </p:spTree>
    <p:extLst>
      <p:ext uri="{BB962C8B-B14F-4D97-AF65-F5344CB8AC3E}">
        <p14:creationId xmlns:p14="http://schemas.microsoft.com/office/powerpoint/2010/main" val="1172595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a:bodyPr>
          <a:lstStyle/>
          <a:p>
            <a:r>
              <a:rPr lang="en-US" b="1" dirty="0">
                <a:solidFill>
                  <a:srgbClr val="FFFF00"/>
                </a:solidFill>
              </a:rPr>
              <a:t>MU Energy Assessment Example: Aluminum sheet and foils </a:t>
            </a:r>
          </a:p>
        </p:txBody>
      </p:sp>
      <p:sp>
        <p:nvSpPr>
          <p:cNvPr id="3" name="Content Placeholder 2"/>
          <p:cNvSpPr>
            <a:spLocks noGrp="1"/>
          </p:cNvSpPr>
          <p:nvPr>
            <p:ph idx="1"/>
          </p:nvPr>
        </p:nvSpPr>
        <p:spPr>
          <a:xfrm>
            <a:off x="838200" y="1825625"/>
            <a:ext cx="10515600" cy="4710642"/>
          </a:xfrm>
        </p:spPr>
        <p:txBody>
          <a:bodyPr>
            <a:normAutofit/>
          </a:bodyPr>
          <a:lstStyle/>
          <a:p>
            <a:r>
              <a:rPr lang="en-US" sz="3200" dirty="0"/>
              <a:t>Plant square footage: 181,000 ft</a:t>
            </a:r>
            <a:r>
              <a:rPr lang="en-US" sz="3200" baseline="30000" dirty="0"/>
              <a:t>2 </a:t>
            </a:r>
            <a:endParaRPr lang="en-US" sz="3200" dirty="0"/>
          </a:p>
          <a:p>
            <a:r>
              <a:rPr lang="en-US" sz="3200" dirty="0"/>
              <a:t>Annual energy costs: $1,400,000</a:t>
            </a:r>
          </a:p>
          <a:p>
            <a:r>
              <a:rPr lang="en-US" sz="3200" dirty="0"/>
              <a:t>Identified 12 energy saving recommendations</a:t>
            </a:r>
          </a:p>
          <a:p>
            <a:pPr lvl="1"/>
            <a:r>
              <a:rPr lang="en-US" sz="3200" u="sng" dirty="0"/>
              <a:t>Recommended savings</a:t>
            </a:r>
            <a:r>
              <a:rPr lang="en-US" sz="3200" dirty="0"/>
              <a:t>: </a:t>
            </a:r>
          </a:p>
          <a:p>
            <a:pPr lvl="2"/>
            <a:r>
              <a:rPr lang="en-US" sz="2800" dirty="0"/>
              <a:t>  Electric usage: 593,000 kwh</a:t>
            </a:r>
          </a:p>
          <a:p>
            <a:pPr lvl="2"/>
            <a:r>
              <a:rPr lang="en-US" sz="2800" dirty="0"/>
              <a:t>  Demand:  1,500 kw-mon/</a:t>
            </a:r>
            <a:r>
              <a:rPr lang="en-US" sz="2800" dirty="0" err="1"/>
              <a:t>yr</a:t>
            </a:r>
            <a:endParaRPr lang="en-US" sz="2800" dirty="0"/>
          </a:p>
          <a:p>
            <a:pPr lvl="2"/>
            <a:r>
              <a:rPr lang="en-US" sz="2800" dirty="0"/>
              <a:t>  Natural gas: 38,000 MMBtu</a:t>
            </a:r>
          </a:p>
          <a:p>
            <a:pPr lvl="2"/>
            <a:r>
              <a:rPr lang="en-US" sz="2800" dirty="0"/>
              <a:t>  Total cost savings: $475,000</a:t>
            </a:r>
          </a:p>
          <a:p>
            <a:pPr lvl="2"/>
            <a:r>
              <a:rPr lang="en-US" sz="2800" dirty="0"/>
              <a:t>  CO</a:t>
            </a:r>
            <a:r>
              <a:rPr lang="en-US" sz="2800" baseline="-25000" dirty="0"/>
              <a:t>2</a:t>
            </a:r>
            <a:r>
              <a:rPr lang="en-US" sz="2800" dirty="0"/>
              <a:t> reduction: 5,600,000 </a:t>
            </a:r>
            <a:r>
              <a:rPr lang="en-US" sz="2800" dirty="0" err="1"/>
              <a:t>lbs</a:t>
            </a:r>
            <a:r>
              <a:rPr lang="en-US" sz="2800" dirty="0"/>
              <a:t> (2,800 tons)</a:t>
            </a:r>
          </a:p>
        </p:txBody>
      </p:sp>
    </p:spTree>
    <p:extLst>
      <p:ext uri="{BB962C8B-B14F-4D97-AF65-F5344CB8AC3E}">
        <p14:creationId xmlns:p14="http://schemas.microsoft.com/office/powerpoint/2010/main" val="2670627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4717"/>
          </a:xfrm>
          <a:solidFill>
            <a:srgbClr val="92D050"/>
          </a:solidFill>
        </p:spPr>
        <p:txBody>
          <a:bodyPr/>
          <a:lstStyle/>
          <a:p>
            <a:r>
              <a:rPr lang="en-US" b="1" dirty="0">
                <a:solidFill>
                  <a:srgbClr val="FFFF00"/>
                </a:solidFill>
              </a:rPr>
              <a:t>Energy Saving Recommendations</a:t>
            </a:r>
          </a:p>
        </p:txBody>
      </p:sp>
      <p:pic>
        <p:nvPicPr>
          <p:cNvPr id="6" name="Picture 5">
            <a:extLst>
              <a:ext uri="{FF2B5EF4-FFF2-40B4-BE49-F238E27FC236}">
                <a16:creationId xmlns:a16="http://schemas.microsoft.com/office/drawing/2014/main" id="{D19DEF64-F3F6-9CA4-4493-FE6BAD570F75}"/>
              </a:ext>
            </a:extLst>
          </p:cNvPr>
          <p:cNvPicPr>
            <a:picLocks noChangeAspect="1"/>
          </p:cNvPicPr>
          <p:nvPr/>
        </p:nvPicPr>
        <p:blipFill rotWithShape="1">
          <a:blip r:embed="rId2"/>
          <a:srcRect t="8654"/>
          <a:stretch/>
        </p:blipFill>
        <p:spPr>
          <a:xfrm>
            <a:off x="1155057" y="1406105"/>
            <a:ext cx="7928557" cy="5413753"/>
          </a:xfrm>
          <a:prstGeom prst="rect">
            <a:avLst/>
          </a:prstGeom>
        </p:spPr>
      </p:pic>
    </p:spTree>
    <p:extLst>
      <p:ext uri="{BB962C8B-B14F-4D97-AF65-F5344CB8AC3E}">
        <p14:creationId xmlns:p14="http://schemas.microsoft.com/office/powerpoint/2010/main" val="4118889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a:solidFill>
                  <a:srgbClr val="FFFF00"/>
                </a:solidFill>
              </a:rPr>
              <a:t>IAC Student Intern Training</a:t>
            </a:r>
          </a:p>
        </p:txBody>
      </p:sp>
      <p:sp>
        <p:nvSpPr>
          <p:cNvPr id="3" name="Content Placeholder 2"/>
          <p:cNvSpPr>
            <a:spLocks noGrp="1"/>
          </p:cNvSpPr>
          <p:nvPr>
            <p:ph idx="1"/>
          </p:nvPr>
        </p:nvSpPr>
        <p:spPr/>
        <p:txBody>
          <a:bodyPr>
            <a:noAutofit/>
          </a:bodyPr>
          <a:lstStyle/>
          <a:p>
            <a:r>
              <a:rPr lang="en-US" sz="3200" dirty="0"/>
              <a:t>Energy efficiency in manufacturing systems</a:t>
            </a:r>
          </a:p>
          <a:p>
            <a:pPr lvl="1"/>
            <a:r>
              <a:rPr lang="en-US" sz="3200" dirty="0"/>
              <a:t>In-house training and MAE4350/7355 semester course</a:t>
            </a:r>
          </a:p>
          <a:p>
            <a:pPr lvl="1"/>
            <a:r>
              <a:rPr lang="en-US" sz="3200" dirty="0"/>
              <a:t>Workshop on ISO 50001 Energy Management Standard</a:t>
            </a:r>
          </a:p>
          <a:p>
            <a:pPr lvl="1"/>
            <a:r>
              <a:rPr lang="en-US" sz="3200" dirty="0"/>
              <a:t>Workshop on Cybersecurity</a:t>
            </a:r>
          </a:p>
          <a:p>
            <a:pPr lvl="1"/>
            <a:r>
              <a:rPr lang="en-US" sz="3200" dirty="0"/>
              <a:t>Workshop on Water and Wastewater</a:t>
            </a:r>
          </a:p>
          <a:p>
            <a:pPr lvl="1"/>
            <a:r>
              <a:rPr lang="en-US" sz="3200" dirty="0"/>
              <a:t>Workshop on power plant systems and building energy control</a:t>
            </a:r>
          </a:p>
          <a:p>
            <a:pPr lvl="1"/>
            <a:r>
              <a:rPr lang="en-US" sz="3200" dirty="0"/>
              <a:t>In future, add a workshop on Smart Manufacturing</a:t>
            </a:r>
          </a:p>
          <a:p>
            <a:r>
              <a:rPr lang="en-US" sz="3200" dirty="0"/>
              <a:t>Student Interns also get paid </a:t>
            </a:r>
            <a:r>
              <a:rPr lang="en-US" sz="3200" dirty="0">
                <a:sym typeface="Wingdings" panose="05000000000000000000" pitchFamily="2" charset="2"/>
              </a:rPr>
              <a:t></a:t>
            </a:r>
            <a:endParaRPr lang="en-US" sz="3200" dirty="0"/>
          </a:p>
        </p:txBody>
      </p:sp>
    </p:spTree>
    <p:extLst>
      <p:ext uri="{BB962C8B-B14F-4D97-AF65-F5344CB8AC3E}">
        <p14:creationId xmlns:p14="http://schemas.microsoft.com/office/powerpoint/2010/main" val="1055960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a:solidFill>
                  <a:srgbClr val="FFFF00"/>
                </a:solidFill>
              </a:rPr>
              <a:t>IAC Resources</a:t>
            </a:r>
          </a:p>
        </p:txBody>
      </p:sp>
      <p:sp>
        <p:nvSpPr>
          <p:cNvPr id="3" name="Content Placeholder 2"/>
          <p:cNvSpPr>
            <a:spLocks noGrp="1"/>
          </p:cNvSpPr>
          <p:nvPr>
            <p:ph idx="1"/>
          </p:nvPr>
        </p:nvSpPr>
        <p:spPr/>
        <p:txBody>
          <a:bodyPr/>
          <a:lstStyle/>
          <a:p>
            <a:r>
              <a:rPr lang="en-US" dirty="0">
                <a:hlinkClick r:id="rId2"/>
              </a:rPr>
              <a:t>https://iac.university</a:t>
            </a:r>
            <a:r>
              <a:rPr lang="en-US" dirty="0"/>
              <a:t> </a:t>
            </a:r>
          </a:p>
          <a:p>
            <a:endParaRPr lang="en-US" dirty="0"/>
          </a:p>
        </p:txBody>
      </p:sp>
      <p:pic>
        <p:nvPicPr>
          <p:cNvPr id="4" name="Picture 3"/>
          <p:cNvPicPr>
            <a:picLocks noChangeAspect="1"/>
          </p:cNvPicPr>
          <p:nvPr/>
        </p:nvPicPr>
        <p:blipFill>
          <a:blip r:embed="rId3"/>
          <a:stretch>
            <a:fillRect/>
          </a:stretch>
        </p:blipFill>
        <p:spPr>
          <a:xfrm>
            <a:off x="2286000" y="2313860"/>
            <a:ext cx="4701396" cy="3563066"/>
          </a:xfrm>
          <a:prstGeom prst="rect">
            <a:avLst/>
          </a:prstGeom>
        </p:spPr>
      </p:pic>
    </p:spTree>
    <p:extLst>
      <p:ext uri="{BB962C8B-B14F-4D97-AF65-F5344CB8AC3E}">
        <p14:creationId xmlns:p14="http://schemas.microsoft.com/office/powerpoint/2010/main" val="2399254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35075"/>
          </a:xfrm>
          <a:solidFill>
            <a:srgbClr val="92D050"/>
          </a:solidFill>
        </p:spPr>
        <p:txBody>
          <a:bodyPr/>
          <a:lstStyle/>
          <a:p>
            <a:r>
              <a:rPr lang="en-US" b="1" dirty="0">
                <a:solidFill>
                  <a:srgbClr val="FFFF00"/>
                </a:solidFill>
              </a:rPr>
              <a:t>Resilience in Manufacturing</a:t>
            </a:r>
          </a:p>
        </p:txBody>
      </p:sp>
      <p:sp>
        <p:nvSpPr>
          <p:cNvPr id="3" name="Content Placeholder 2"/>
          <p:cNvSpPr>
            <a:spLocks noGrp="1"/>
          </p:cNvSpPr>
          <p:nvPr>
            <p:ph idx="1"/>
          </p:nvPr>
        </p:nvSpPr>
        <p:spPr>
          <a:xfrm>
            <a:off x="1052423" y="1600200"/>
            <a:ext cx="10041147" cy="4953000"/>
          </a:xfrm>
        </p:spPr>
        <p:txBody>
          <a:bodyPr>
            <a:normAutofit/>
          </a:bodyPr>
          <a:lstStyle/>
          <a:p>
            <a:pPr marL="457200" indent="-457200"/>
            <a:r>
              <a:rPr lang="en-US" sz="3200" dirty="0"/>
              <a:t>Decarbonization</a:t>
            </a:r>
          </a:p>
          <a:p>
            <a:pPr marL="457200" indent="-457200"/>
            <a:r>
              <a:rPr lang="en-US" sz="3200" dirty="0"/>
              <a:t>Renewable energy sources</a:t>
            </a:r>
          </a:p>
          <a:p>
            <a:pPr marL="457200" indent="-457200"/>
            <a:r>
              <a:rPr lang="en-US" sz="3200" dirty="0"/>
              <a:t>Energy storage that can assist in following the demand in a cost-effective manner</a:t>
            </a:r>
          </a:p>
          <a:p>
            <a:pPr marL="457200" indent="-457200"/>
            <a:r>
              <a:rPr lang="en-US" sz="3200" dirty="0"/>
              <a:t>Suitable policies, regulations, incentives, market forces needed</a:t>
            </a:r>
          </a:p>
          <a:p>
            <a:pPr marL="457200" indent="-457200"/>
            <a:r>
              <a:rPr lang="en-US" sz="3200" dirty="0"/>
              <a:t>Future technology in renewables and carbon capture is still a moving target</a:t>
            </a:r>
          </a:p>
          <a:p>
            <a:pPr marL="457200" indent="-457200"/>
            <a:endParaRPr lang="en-US" sz="3200" dirty="0"/>
          </a:p>
        </p:txBody>
      </p:sp>
    </p:spTree>
    <p:extLst>
      <p:ext uri="{BB962C8B-B14F-4D97-AF65-F5344CB8AC3E}">
        <p14:creationId xmlns:p14="http://schemas.microsoft.com/office/powerpoint/2010/main" val="446231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a:solidFill>
                  <a:srgbClr val="FFFF00"/>
                </a:solidFill>
              </a:rPr>
              <a:t>ITAC - Introduction </a:t>
            </a:r>
          </a:p>
        </p:txBody>
      </p:sp>
      <p:sp>
        <p:nvSpPr>
          <p:cNvPr id="3" name="Content Placeholder 2"/>
          <p:cNvSpPr>
            <a:spLocks noGrp="1"/>
          </p:cNvSpPr>
          <p:nvPr>
            <p:ph idx="1"/>
          </p:nvPr>
        </p:nvSpPr>
        <p:spPr/>
        <p:txBody>
          <a:bodyPr>
            <a:normAutofit/>
          </a:bodyPr>
          <a:lstStyle/>
          <a:p>
            <a:pPr>
              <a:buFont typeface="Arial" charset="0"/>
              <a:buChar char="•"/>
            </a:pPr>
            <a:r>
              <a:rPr lang="en-US" b="1" dirty="0">
                <a:latin typeface="Times New Roman" panose="02020603050405020304" pitchFamily="18" charset="0"/>
                <a:cs typeface="Times New Roman" panose="02020603050405020304" pitchFamily="18" charset="0"/>
              </a:rPr>
              <a:t>Goals: </a:t>
            </a:r>
            <a:r>
              <a:rPr lang="en-US" dirty="0">
                <a:latin typeface="Times New Roman" panose="02020603050405020304" pitchFamily="18" charset="0"/>
                <a:cs typeface="Times New Roman" panose="02020603050405020304" pitchFamily="18" charset="0"/>
              </a:rPr>
              <a:t>The ITAC provides energy efficiency, productivity, sustainability and economically competitive recommendations to </a:t>
            </a:r>
            <a:r>
              <a:rPr lang="en-US" i="1" dirty="0">
                <a:latin typeface="Times New Roman" panose="02020603050405020304" pitchFamily="18" charset="0"/>
                <a:cs typeface="Times New Roman" panose="02020603050405020304" pitchFamily="18" charset="0"/>
              </a:rPr>
              <a:t>small and medium (SME) manufacturing</a:t>
            </a:r>
            <a:r>
              <a:rPr lang="en-US" dirty="0">
                <a:latin typeface="Times New Roman" panose="02020603050405020304" pitchFamily="18" charset="0"/>
                <a:cs typeface="Times New Roman" panose="02020603050405020304" pitchFamily="18" charset="0"/>
              </a:rPr>
              <a:t> enterprises in the central Midwest region (Missouri, Kansas, South-East Illinois, eastern Iowa) . </a:t>
            </a:r>
          </a:p>
          <a:p>
            <a:pPr>
              <a:buFont typeface="Arial" charset="0"/>
              <a:buChar char="•"/>
            </a:pPr>
            <a:r>
              <a:rPr lang="en-US" b="1" dirty="0">
                <a:latin typeface="Times New Roman" panose="02020603050405020304" pitchFamily="18" charset="0"/>
                <a:cs typeface="Times New Roman" panose="02020603050405020304" pitchFamily="18" charset="0"/>
              </a:rPr>
              <a:t>Impact:</a:t>
            </a:r>
            <a:r>
              <a:rPr lang="en-US" sz="3600"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save 5-7% in energy consumption to 100 SMEs, with additional savings to non-participating SMEs while producing job ready students for the next decade in advanced manufacturing-energy related fields. </a:t>
            </a:r>
          </a:p>
          <a:p>
            <a:pPr>
              <a:buFont typeface="Arial" charset="0"/>
              <a:buChar char="•"/>
            </a:pPr>
            <a:r>
              <a:rPr lang="en-US" b="1" dirty="0">
                <a:latin typeface="Times New Roman" panose="02020603050405020304" pitchFamily="18" charset="0"/>
                <a:cs typeface="Times New Roman" panose="02020603050405020304" pitchFamily="18" charset="0"/>
              </a:rPr>
              <a:t>Additional Goal: </a:t>
            </a:r>
            <a:r>
              <a:rPr lang="en-US" sz="3000" dirty="0">
                <a:latin typeface="Times New Roman" panose="02020603050405020304" pitchFamily="18" charset="0"/>
                <a:cs typeface="Times New Roman" panose="02020603050405020304" pitchFamily="18" charset="0"/>
              </a:rPr>
              <a:t>Provide energy efficiency recommendations to medium (~100,000 ft</a:t>
            </a:r>
            <a:r>
              <a:rPr lang="en-US" sz="3000" baseline="30000" dirty="0">
                <a:latin typeface="Times New Roman" panose="02020603050405020304" pitchFamily="18" charset="0"/>
                <a:cs typeface="Times New Roman" panose="02020603050405020304" pitchFamily="18" charset="0"/>
              </a:rPr>
              <a:t>2</a:t>
            </a:r>
            <a:r>
              <a:rPr lang="en-US" sz="3000" dirty="0">
                <a:latin typeface="Times New Roman" panose="02020603050405020304" pitchFamily="18" charset="0"/>
                <a:cs typeface="Times New Roman" panose="02020603050405020304" pitchFamily="18" charset="0"/>
              </a:rPr>
              <a:t>) commercial buildings in Midwest. </a:t>
            </a:r>
          </a:p>
          <a:p>
            <a:pPr>
              <a:buFont typeface="Arial" charset="0"/>
              <a:buChar char="•"/>
            </a:pPr>
            <a:endParaRPr lang="en-US" sz="3600"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45416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CFEB3-109E-5BFC-5403-7C83BD4EA5E1}"/>
              </a:ext>
            </a:extLst>
          </p:cNvPr>
          <p:cNvSpPr>
            <a:spLocks noGrp="1"/>
          </p:cNvSpPr>
          <p:nvPr>
            <p:ph type="title"/>
          </p:nvPr>
        </p:nvSpPr>
        <p:spPr>
          <a:solidFill>
            <a:srgbClr val="92D050"/>
          </a:solidFill>
        </p:spPr>
        <p:txBody>
          <a:bodyPr/>
          <a:lstStyle/>
          <a:p>
            <a:pPr algn="ctr"/>
            <a:r>
              <a:rPr lang="en-US" dirty="0"/>
              <a:t>Screening Tool for Industrial Resilience (STIR)</a:t>
            </a:r>
            <a:br>
              <a:rPr lang="en-US" dirty="0"/>
            </a:br>
            <a:r>
              <a:rPr lang="en-US" b="1" dirty="0">
                <a:hlinkClick r:id="rId2"/>
              </a:rPr>
              <a:t>https://STIR.pnnl.gov/</a:t>
            </a:r>
            <a:r>
              <a:rPr lang="en-US" b="1" dirty="0"/>
              <a:t> </a:t>
            </a:r>
          </a:p>
        </p:txBody>
      </p:sp>
      <p:sp>
        <p:nvSpPr>
          <p:cNvPr id="3" name="Content Placeholder 2">
            <a:extLst>
              <a:ext uri="{FF2B5EF4-FFF2-40B4-BE49-F238E27FC236}">
                <a16:creationId xmlns:a16="http://schemas.microsoft.com/office/drawing/2014/main" id="{7322E41B-749E-FB3C-E87F-208F524445C8}"/>
              </a:ext>
            </a:extLst>
          </p:cNvPr>
          <p:cNvSpPr>
            <a:spLocks noGrp="1"/>
          </p:cNvSpPr>
          <p:nvPr>
            <p:ph idx="1"/>
          </p:nvPr>
        </p:nvSpPr>
        <p:spPr/>
        <p:txBody>
          <a:bodyPr>
            <a:normAutofit/>
          </a:bodyPr>
          <a:lstStyle/>
          <a:p>
            <a:r>
              <a:rPr lang="en-US" dirty="0"/>
              <a:t>STIR is a risk-informed high-level resilience planning web tool. It provides a short list of potential solutions to mitigate risk and improve resilience based on key risk drivers identified in the STIR risk assessment. These findings are meant to complement the traditional findings of the IAC energy assessment process. </a:t>
            </a:r>
          </a:p>
          <a:p>
            <a:r>
              <a:rPr lang="en-US" dirty="0"/>
              <a:t>The STIR focuses on characterizing risk associated with three main risk sources: </a:t>
            </a:r>
            <a:r>
              <a:rPr lang="en-US" i="1" dirty="0"/>
              <a:t>energy and water outages</a:t>
            </a:r>
            <a:r>
              <a:rPr lang="en-US" dirty="0"/>
              <a:t>, </a:t>
            </a:r>
            <a:r>
              <a:rPr lang="en-US" i="1" dirty="0"/>
              <a:t>disruptions due to failure of a critical asset</a:t>
            </a:r>
            <a:r>
              <a:rPr lang="en-US" dirty="0"/>
              <a:t>, and </a:t>
            </a:r>
            <a:r>
              <a:rPr lang="en-US" i="1" dirty="0"/>
              <a:t>supply chain disruptions</a:t>
            </a:r>
            <a:r>
              <a:rPr lang="en-US" dirty="0"/>
              <a:t>. </a:t>
            </a:r>
          </a:p>
        </p:txBody>
      </p:sp>
    </p:spTree>
    <p:extLst>
      <p:ext uri="{BB962C8B-B14F-4D97-AF65-F5344CB8AC3E}">
        <p14:creationId xmlns:p14="http://schemas.microsoft.com/office/powerpoint/2010/main" val="3874669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FCA67-CC88-C748-2ECB-E4AC39F035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6DCEFD-DAEA-BB29-BFDB-16658008E583}"/>
              </a:ext>
            </a:extLst>
          </p:cNvPr>
          <p:cNvSpPr>
            <a:spLocks noGrp="1"/>
          </p:cNvSpPr>
          <p:nvPr>
            <p:ph idx="1"/>
          </p:nvPr>
        </p:nvSpPr>
        <p:spPr/>
        <p:txBody>
          <a:bodyPr>
            <a:normAutofit/>
          </a:bodyPr>
          <a:lstStyle/>
          <a:p>
            <a:r>
              <a:rPr lang="en-US" dirty="0"/>
              <a:t>The outputs of this analysis can be useful to a manufacturer that is trying to mitigate a loss of profit due to time loss caused by an outage or equipment failure. </a:t>
            </a:r>
          </a:p>
          <a:p>
            <a:r>
              <a:rPr lang="en-US" dirty="0"/>
              <a:t>The STIR provides tailored risk analysis and visuals that can help the business determine which areas may be resilience weaknesses. </a:t>
            </a:r>
          </a:p>
          <a:p>
            <a:r>
              <a:rPr lang="en-US" dirty="0"/>
              <a:t>If funding for resilience solutions is limited, the STIR can help demonstrate where the funds will be best spent to mitigate profit loss during a resilience event. Additionally, the STIR provides solution suggestions as a starting place and links to resources to learn more.</a:t>
            </a:r>
          </a:p>
        </p:txBody>
      </p:sp>
    </p:spTree>
    <p:extLst>
      <p:ext uri="{BB962C8B-B14F-4D97-AF65-F5344CB8AC3E}">
        <p14:creationId xmlns:p14="http://schemas.microsoft.com/office/powerpoint/2010/main" val="3955201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EEF2F-66A1-1773-940C-1945B52B7DB1}"/>
              </a:ext>
            </a:extLst>
          </p:cNvPr>
          <p:cNvSpPr>
            <a:spLocks noGrp="1"/>
          </p:cNvSpPr>
          <p:nvPr>
            <p:ph type="title"/>
          </p:nvPr>
        </p:nvSpPr>
        <p:spPr>
          <a:solidFill>
            <a:srgbClr val="92D050"/>
          </a:solidFill>
        </p:spPr>
        <p:txBody>
          <a:bodyPr/>
          <a:lstStyle/>
          <a:p>
            <a:r>
              <a:rPr lang="en-US" dirty="0"/>
              <a:t>Resilience for Manufacturers</a:t>
            </a:r>
          </a:p>
        </p:txBody>
      </p:sp>
      <p:sp>
        <p:nvSpPr>
          <p:cNvPr id="3" name="Content Placeholder 2">
            <a:extLst>
              <a:ext uri="{FF2B5EF4-FFF2-40B4-BE49-F238E27FC236}">
                <a16:creationId xmlns:a16="http://schemas.microsoft.com/office/drawing/2014/main" id="{237CB55C-08D4-D6A1-AF65-F36D649CDE40}"/>
              </a:ext>
            </a:extLst>
          </p:cNvPr>
          <p:cNvSpPr>
            <a:spLocks noGrp="1"/>
          </p:cNvSpPr>
          <p:nvPr>
            <p:ph idx="1"/>
          </p:nvPr>
        </p:nvSpPr>
        <p:spPr/>
        <p:txBody>
          <a:bodyPr>
            <a:normAutofit lnSpcReduction="10000"/>
          </a:bodyPr>
          <a:lstStyle/>
          <a:p>
            <a:r>
              <a:rPr lang="en-US" dirty="0"/>
              <a:t>Resilience refers broadly to the ability to anticipate, prepare for, and adapt to changing conditions and to withstand, respond to, and recover rapidly from disruptions through adaptable and holistic planning and technical solutions. </a:t>
            </a:r>
          </a:p>
          <a:p>
            <a:r>
              <a:rPr lang="en-US" dirty="0"/>
              <a:t>Key elements and outcomes of resilience planning include: </a:t>
            </a:r>
          </a:p>
          <a:p>
            <a:pPr lvl="1"/>
            <a:r>
              <a:rPr lang="en-US" dirty="0"/>
              <a:t>Optimized operations to reduce energy and water use, as well as peak demand, that enable the site to meet energy and water requirements </a:t>
            </a:r>
          </a:p>
          <a:p>
            <a:pPr lvl="1"/>
            <a:r>
              <a:rPr lang="en-US" dirty="0"/>
              <a:t>Trained personnel and capabilities to rapidly recover from disruptions due to planned and unplanned events </a:t>
            </a:r>
          </a:p>
          <a:p>
            <a:pPr lvl="1"/>
            <a:r>
              <a:rPr lang="en-US" dirty="0"/>
              <a:t>Actionable strategies for diverse solutions that address resource and infrastructure needs to minimize the consequence of interruptions to key processes during normal and disrupted operations.</a:t>
            </a:r>
          </a:p>
        </p:txBody>
      </p:sp>
    </p:spTree>
    <p:extLst>
      <p:ext uri="{BB962C8B-B14F-4D97-AF65-F5344CB8AC3E}">
        <p14:creationId xmlns:p14="http://schemas.microsoft.com/office/powerpoint/2010/main" val="4287368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E1476-6359-A0D1-4D03-7B68FFF90E2C}"/>
              </a:ext>
            </a:extLst>
          </p:cNvPr>
          <p:cNvSpPr>
            <a:spLocks noGrp="1"/>
          </p:cNvSpPr>
          <p:nvPr>
            <p:ph type="title"/>
          </p:nvPr>
        </p:nvSpPr>
        <p:spPr>
          <a:solidFill>
            <a:srgbClr val="92D050"/>
          </a:solidFill>
        </p:spPr>
        <p:txBody>
          <a:bodyPr/>
          <a:lstStyle/>
          <a:p>
            <a:r>
              <a:rPr lang="en-US" dirty="0"/>
              <a:t>STIR Tool Overview</a:t>
            </a:r>
          </a:p>
        </p:txBody>
      </p:sp>
      <p:sp>
        <p:nvSpPr>
          <p:cNvPr id="3" name="Content Placeholder 2">
            <a:extLst>
              <a:ext uri="{FF2B5EF4-FFF2-40B4-BE49-F238E27FC236}">
                <a16:creationId xmlns:a16="http://schemas.microsoft.com/office/drawing/2014/main" id="{080E983F-5A0D-AF6E-3B45-9342F56F19C1}"/>
              </a:ext>
            </a:extLst>
          </p:cNvPr>
          <p:cNvSpPr>
            <a:spLocks noGrp="1"/>
          </p:cNvSpPr>
          <p:nvPr>
            <p:ph idx="1"/>
          </p:nvPr>
        </p:nvSpPr>
        <p:spPr/>
        <p:txBody>
          <a:bodyPr/>
          <a:lstStyle/>
          <a:p>
            <a:r>
              <a:rPr lang="en-US" dirty="0"/>
              <a:t>The STIR is broken out into four key sections: </a:t>
            </a:r>
          </a:p>
          <a:p>
            <a:pPr marL="0" indent="0">
              <a:buNone/>
            </a:pPr>
            <a:r>
              <a:rPr lang="en-US" dirty="0"/>
              <a:t>  	1. Site-Wide Information </a:t>
            </a:r>
          </a:p>
          <a:p>
            <a:pPr marL="0" indent="0">
              <a:buNone/>
            </a:pPr>
            <a:r>
              <a:rPr lang="en-US" dirty="0"/>
              <a:t>	2. Asset Information </a:t>
            </a:r>
          </a:p>
          <a:p>
            <a:pPr marL="0" indent="0">
              <a:buNone/>
            </a:pPr>
            <a:r>
              <a:rPr lang="en-US" dirty="0"/>
              <a:t>	3. Disruptions </a:t>
            </a:r>
          </a:p>
          <a:p>
            <a:pPr marL="0" indent="0">
              <a:buNone/>
            </a:pPr>
            <a:r>
              <a:rPr lang="en-US" dirty="0"/>
              <a:t>  	4. Outputs</a:t>
            </a:r>
          </a:p>
          <a:p>
            <a:r>
              <a:rPr lang="en-US" dirty="0"/>
              <a:t>The first three sections will require user input, from data collected during the site visit. The Outputs section will provide a short list of potential resilience solutions based on key risk drivers identified in the previous sections.</a:t>
            </a:r>
          </a:p>
        </p:txBody>
      </p:sp>
    </p:spTree>
    <p:extLst>
      <p:ext uri="{BB962C8B-B14F-4D97-AF65-F5344CB8AC3E}">
        <p14:creationId xmlns:p14="http://schemas.microsoft.com/office/powerpoint/2010/main" val="4184763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802F9-3890-FF57-0198-7D03E833874C}"/>
              </a:ext>
            </a:extLst>
          </p:cNvPr>
          <p:cNvSpPr>
            <a:spLocks noGrp="1"/>
          </p:cNvSpPr>
          <p:nvPr>
            <p:ph type="title"/>
          </p:nvPr>
        </p:nvSpPr>
        <p:spPr>
          <a:solidFill>
            <a:srgbClr val="92D050"/>
          </a:solidFill>
        </p:spPr>
        <p:txBody>
          <a:bodyPr/>
          <a:lstStyle/>
          <a:p>
            <a:r>
              <a:rPr lang="en-US" dirty="0"/>
              <a:t>STIR Inputs</a:t>
            </a:r>
          </a:p>
        </p:txBody>
      </p:sp>
      <p:sp>
        <p:nvSpPr>
          <p:cNvPr id="3" name="TextBox 2">
            <a:extLst>
              <a:ext uri="{FF2B5EF4-FFF2-40B4-BE49-F238E27FC236}">
                <a16:creationId xmlns:a16="http://schemas.microsoft.com/office/drawing/2014/main" id="{0DCD8439-9DFB-A1E5-682D-CB98CC9879F2}"/>
              </a:ext>
            </a:extLst>
          </p:cNvPr>
          <p:cNvSpPr txBox="1"/>
          <p:nvPr/>
        </p:nvSpPr>
        <p:spPr>
          <a:xfrm>
            <a:off x="969264" y="1922169"/>
            <a:ext cx="2478024" cy="3539430"/>
          </a:xfrm>
          <a:prstGeom prst="rect">
            <a:avLst/>
          </a:prstGeom>
          <a:noFill/>
        </p:spPr>
        <p:txBody>
          <a:bodyPr wrap="square" rtlCol="0">
            <a:spAutoFit/>
          </a:bodyPr>
          <a:lstStyle/>
          <a:p>
            <a:r>
              <a:rPr lang="en-US" sz="2800" b="1" dirty="0"/>
              <a:t>Site-Wide Information</a:t>
            </a:r>
          </a:p>
          <a:p>
            <a:pPr marL="285750" indent="-285750">
              <a:buFont typeface="Wingdings" panose="05000000000000000000" pitchFamily="2" charset="2"/>
              <a:buChar char="§"/>
            </a:pPr>
            <a:r>
              <a:rPr lang="en-US" sz="2800" dirty="0"/>
              <a:t>Site details</a:t>
            </a:r>
          </a:p>
          <a:p>
            <a:pPr marL="285750" indent="-285750">
              <a:buFont typeface="Wingdings" panose="05000000000000000000" pitchFamily="2" charset="2"/>
              <a:buChar char="§"/>
            </a:pPr>
            <a:r>
              <a:rPr lang="en-US" sz="2800" dirty="0"/>
              <a:t>Key processes</a:t>
            </a:r>
          </a:p>
          <a:p>
            <a:pPr marL="285750" indent="-285750">
              <a:buFont typeface="Wingdings" panose="05000000000000000000" pitchFamily="2" charset="2"/>
              <a:buChar char="§"/>
            </a:pPr>
            <a:r>
              <a:rPr lang="en-US" sz="2800" dirty="0"/>
              <a:t>Process operation</a:t>
            </a:r>
          </a:p>
          <a:p>
            <a:pPr marL="285750" indent="-285750">
              <a:buFont typeface="Wingdings" panose="05000000000000000000" pitchFamily="2" charset="2"/>
              <a:buChar char="§"/>
            </a:pPr>
            <a:r>
              <a:rPr lang="en-US" sz="2800" dirty="0"/>
              <a:t>Supply chain</a:t>
            </a:r>
          </a:p>
        </p:txBody>
      </p:sp>
      <p:sp>
        <p:nvSpPr>
          <p:cNvPr id="4" name="TextBox 3">
            <a:extLst>
              <a:ext uri="{FF2B5EF4-FFF2-40B4-BE49-F238E27FC236}">
                <a16:creationId xmlns:a16="http://schemas.microsoft.com/office/drawing/2014/main" id="{00374599-DAB5-67A3-AC68-DD53E16952DE}"/>
              </a:ext>
            </a:extLst>
          </p:cNvPr>
          <p:cNvSpPr txBox="1"/>
          <p:nvPr/>
        </p:nvSpPr>
        <p:spPr>
          <a:xfrm>
            <a:off x="4596384" y="1922169"/>
            <a:ext cx="2478024" cy="3108543"/>
          </a:xfrm>
          <a:prstGeom prst="rect">
            <a:avLst/>
          </a:prstGeom>
          <a:noFill/>
        </p:spPr>
        <p:txBody>
          <a:bodyPr wrap="square" rtlCol="0">
            <a:spAutoFit/>
          </a:bodyPr>
          <a:lstStyle/>
          <a:p>
            <a:r>
              <a:rPr lang="en-US" sz="2800" b="1" dirty="0"/>
              <a:t>Asset Information</a:t>
            </a:r>
          </a:p>
          <a:p>
            <a:pPr marL="285750" indent="-285750">
              <a:buFont typeface="Wingdings" panose="05000000000000000000" pitchFamily="2" charset="2"/>
              <a:buChar char="§"/>
            </a:pPr>
            <a:r>
              <a:rPr lang="en-US" sz="2800" dirty="0"/>
              <a:t>Client assets</a:t>
            </a:r>
          </a:p>
          <a:p>
            <a:pPr marL="285750" indent="-285750">
              <a:buFont typeface="Wingdings" panose="05000000000000000000" pitchFamily="2" charset="2"/>
              <a:buChar char="§"/>
            </a:pPr>
            <a:r>
              <a:rPr lang="en-US" sz="2800" dirty="0"/>
              <a:t>Asset condition</a:t>
            </a:r>
          </a:p>
          <a:p>
            <a:pPr marL="285750" indent="-285750">
              <a:buFont typeface="Wingdings" panose="05000000000000000000" pitchFamily="2" charset="2"/>
              <a:buChar char="§"/>
            </a:pPr>
            <a:r>
              <a:rPr lang="en-US" sz="2800" dirty="0"/>
              <a:t>Redundant systems</a:t>
            </a:r>
          </a:p>
        </p:txBody>
      </p:sp>
      <p:sp>
        <p:nvSpPr>
          <p:cNvPr id="5" name="TextBox 4">
            <a:extLst>
              <a:ext uri="{FF2B5EF4-FFF2-40B4-BE49-F238E27FC236}">
                <a16:creationId xmlns:a16="http://schemas.microsoft.com/office/drawing/2014/main" id="{3FD344A4-28FF-39A6-4052-0BCDC379E20E}"/>
              </a:ext>
            </a:extLst>
          </p:cNvPr>
          <p:cNvSpPr txBox="1"/>
          <p:nvPr/>
        </p:nvSpPr>
        <p:spPr>
          <a:xfrm>
            <a:off x="7741920" y="1922169"/>
            <a:ext cx="2478024" cy="2677656"/>
          </a:xfrm>
          <a:prstGeom prst="rect">
            <a:avLst/>
          </a:prstGeom>
          <a:noFill/>
        </p:spPr>
        <p:txBody>
          <a:bodyPr wrap="square" rtlCol="0">
            <a:spAutoFit/>
          </a:bodyPr>
          <a:lstStyle/>
          <a:p>
            <a:r>
              <a:rPr lang="en-US" sz="2800" b="1" dirty="0"/>
              <a:t>Disruptions</a:t>
            </a:r>
          </a:p>
          <a:p>
            <a:pPr marL="285750" indent="-285750">
              <a:buFont typeface="Wingdings" panose="05000000000000000000" pitchFamily="2" charset="2"/>
              <a:buChar char="§"/>
            </a:pPr>
            <a:r>
              <a:rPr lang="en-US" sz="2800" dirty="0"/>
              <a:t>Hazards</a:t>
            </a:r>
          </a:p>
          <a:p>
            <a:pPr marL="285750" indent="-285750">
              <a:buFont typeface="Wingdings" panose="05000000000000000000" pitchFamily="2" charset="2"/>
              <a:buChar char="§"/>
            </a:pPr>
            <a:r>
              <a:rPr lang="en-US" sz="2800" dirty="0"/>
              <a:t>Critical asset failure</a:t>
            </a:r>
          </a:p>
          <a:p>
            <a:pPr marL="285750" indent="-285750">
              <a:buFont typeface="Wingdings" panose="05000000000000000000" pitchFamily="2" charset="2"/>
              <a:buChar char="§"/>
            </a:pPr>
            <a:r>
              <a:rPr lang="en-US" sz="2800" dirty="0"/>
              <a:t>Supply chain disruptions</a:t>
            </a:r>
          </a:p>
        </p:txBody>
      </p:sp>
    </p:spTree>
    <p:extLst>
      <p:ext uri="{BB962C8B-B14F-4D97-AF65-F5344CB8AC3E}">
        <p14:creationId xmlns:p14="http://schemas.microsoft.com/office/powerpoint/2010/main" val="1240713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AB9A-4822-9900-8C95-709E2274F9A3}"/>
              </a:ext>
            </a:extLst>
          </p:cNvPr>
          <p:cNvSpPr>
            <a:spLocks noGrp="1"/>
          </p:cNvSpPr>
          <p:nvPr>
            <p:ph type="title"/>
          </p:nvPr>
        </p:nvSpPr>
        <p:spPr>
          <a:xfrm>
            <a:off x="838200" y="365125"/>
            <a:ext cx="10515600" cy="954717"/>
          </a:xfrm>
          <a:solidFill>
            <a:srgbClr val="92D050"/>
          </a:solidFill>
        </p:spPr>
        <p:txBody>
          <a:bodyPr/>
          <a:lstStyle/>
          <a:p>
            <a:r>
              <a:rPr lang="en-US" dirty="0"/>
              <a:t>STIR Output</a:t>
            </a:r>
          </a:p>
        </p:txBody>
      </p:sp>
      <p:pic>
        <p:nvPicPr>
          <p:cNvPr id="4" name="Picture 3">
            <a:extLst>
              <a:ext uri="{FF2B5EF4-FFF2-40B4-BE49-F238E27FC236}">
                <a16:creationId xmlns:a16="http://schemas.microsoft.com/office/drawing/2014/main" id="{5E01B840-31ED-F77D-86E0-75787CFE3CBE}"/>
              </a:ext>
            </a:extLst>
          </p:cNvPr>
          <p:cNvPicPr>
            <a:picLocks noChangeAspect="1"/>
          </p:cNvPicPr>
          <p:nvPr/>
        </p:nvPicPr>
        <p:blipFill>
          <a:blip r:embed="rId2"/>
          <a:stretch>
            <a:fillRect/>
          </a:stretch>
        </p:blipFill>
        <p:spPr>
          <a:xfrm>
            <a:off x="2592393" y="1513203"/>
            <a:ext cx="6466295" cy="4979671"/>
          </a:xfrm>
          <a:prstGeom prst="rect">
            <a:avLst/>
          </a:prstGeom>
        </p:spPr>
      </p:pic>
    </p:spTree>
    <p:extLst>
      <p:ext uri="{BB962C8B-B14F-4D97-AF65-F5344CB8AC3E}">
        <p14:creationId xmlns:p14="http://schemas.microsoft.com/office/powerpoint/2010/main" val="3038922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AB9A-4822-9900-8C95-709E2274F9A3}"/>
              </a:ext>
            </a:extLst>
          </p:cNvPr>
          <p:cNvSpPr>
            <a:spLocks noGrp="1"/>
          </p:cNvSpPr>
          <p:nvPr>
            <p:ph type="title"/>
          </p:nvPr>
        </p:nvSpPr>
        <p:spPr>
          <a:xfrm>
            <a:off x="838200" y="365125"/>
            <a:ext cx="10515600" cy="1019151"/>
          </a:xfrm>
          <a:solidFill>
            <a:srgbClr val="92D050"/>
          </a:solidFill>
        </p:spPr>
        <p:txBody>
          <a:bodyPr/>
          <a:lstStyle/>
          <a:p>
            <a:r>
              <a:rPr lang="en-US" dirty="0"/>
              <a:t>STIR Output</a:t>
            </a:r>
          </a:p>
        </p:txBody>
      </p:sp>
      <p:pic>
        <p:nvPicPr>
          <p:cNvPr id="7" name="Picture 6">
            <a:extLst>
              <a:ext uri="{FF2B5EF4-FFF2-40B4-BE49-F238E27FC236}">
                <a16:creationId xmlns:a16="http://schemas.microsoft.com/office/drawing/2014/main" id="{690425F0-10DE-E8F8-25AC-A62576A67CD6}"/>
              </a:ext>
            </a:extLst>
          </p:cNvPr>
          <p:cNvPicPr>
            <a:picLocks noChangeAspect="1"/>
          </p:cNvPicPr>
          <p:nvPr/>
        </p:nvPicPr>
        <p:blipFill>
          <a:blip r:embed="rId2"/>
          <a:stretch>
            <a:fillRect/>
          </a:stretch>
        </p:blipFill>
        <p:spPr>
          <a:xfrm>
            <a:off x="3114259" y="1384276"/>
            <a:ext cx="7062562" cy="5302563"/>
          </a:xfrm>
          <a:prstGeom prst="rect">
            <a:avLst/>
          </a:prstGeom>
        </p:spPr>
      </p:pic>
    </p:spTree>
    <p:extLst>
      <p:ext uri="{BB962C8B-B14F-4D97-AF65-F5344CB8AC3E}">
        <p14:creationId xmlns:p14="http://schemas.microsoft.com/office/powerpoint/2010/main" val="2157791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AB9A-4822-9900-8C95-709E2274F9A3}"/>
              </a:ext>
            </a:extLst>
          </p:cNvPr>
          <p:cNvSpPr>
            <a:spLocks noGrp="1"/>
          </p:cNvSpPr>
          <p:nvPr>
            <p:ph type="title"/>
          </p:nvPr>
        </p:nvSpPr>
        <p:spPr>
          <a:solidFill>
            <a:srgbClr val="92D050"/>
          </a:solidFill>
        </p:spPr>
        <p:txBody>
          <a:bodyPr/>
          <a:lstStyle/>
          <a:p>
            <a:r>
              <a:rPr lang="en-US" dirty="0"/>
              <a:t>STIR Output</a:t>
            </a:r>
          </a:p>
        </p:txBody>
      </p:sp>
      <p:pic>
        <p:nvPicPr>
          <p:cNvPr id="4" name="Picture 3">
            <a:extLst>
              <a:ext uri="{FF2B5EF4-FFF2-40B4-BE49-F238E27FC236}">
                <a16:creationId xmlns:a16="http://schemas.microsoft.com/office/drawing/2014/main" id="{5D0C0756-750E-767E-C4F3-952BB5BF38FE}"/>
              </a:ext>
            </a:extLst>
          </p:cNvPr>
          <p:cNvPicPr>
            <a:picLocks noChangeAspect="1"/>
          </p:cNvPicPr>
          <p:nvPr/>
        </p:nvPicPr>
        <p:blipFill rotWithShape="1">
          <a:blip r:embed="rId2"/>
          <a:srcRect t="7573"/>
          <a:stretch/>
        </p:blipFill>
        <p:spPr>
          <a:xfrm>
            <a:off x="3080916" y="1846053"/>
            <a:ext cx="6600519" cy="4741712"/>
          </a:xfrm>
          <a:prstGeom prst="rect">
            <a:avLst/>
          </a:prstGeom>
        </p:spPr>
      </p:pic>
    </p:spTree>
    <p:extLst>
      <p:ext uri="{BB962C8B-B14F-4D97-AF65-F5344CB8AC3E}">
        <p14:creationId xmlns:p14="http://schemas.microsoft.com/office/powerpoint/2010/main" val="270745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AB9A-4822-9900-8C95-709E2274F9A3}"/>
              </a:ext>
            </a:extLst>
          </p:cNvPr>
          <p:cNvSpPr>
            <a:spLocks noGrp="1"/>
          </p:cNvSpPr>
          <p:nvPr>
            <p:ph type="title"/>
          </p:nvPr>
        </p:nvSpPr>
        <p:spPr>
          <a:xfrm>
            <a:off x="838200" y="365126"/>
            <a:ext cx="10515600" cy="1114828"/>
          </a:xfrm>
          <a:solidFill>
            <a:srgbClr val="92D050"/>
          </a:solidFill>
        </p:spPr>
        <p:txBody>
          <a:bodyPr/>
          <a:lstStyle/>
          <a:p>
            <a:r>
              <a:rPr lang="en-US" dirty="0"/>
              <a:t>STIR Output</a:t>
            </a:r>
          </a:p>
        </p:txBody>
      </p:sp>
      <p:pic>
        <p:nvPicPr>
          <p:cNvPr id="5" name="Picture 4">
            <a:extLst>
              <a:ext uri="{FF2B5EF4-FFF2-40B4-BE49-F238E27FC236}">
                <a16:creationId xmlns:a16="http://schemas.microsoft.com/office/drawing/2014/main" id="{5E6B9D05-1780-F646-7E89-2999BE6151FA}"/>
              </a:ext>
            </a:extLst>
          </p:cNvPr>
          <p:cNvPicPr>
            <a:picLocks noChangeAspect="1"/>
          </p:cNvPicPr>
          <p:nvPr/>
        </p:nvPicPr>
        <p:blipFill>
          <a:blip r:embed="rId2"/>
          <a:stretch>
            <a:fillRect/>
          </a:stretch>
        </p:blipFill>
        <p:spPr>
          <a:xfrm>
            <a:off x="3095205" y="1479953"/>
            <a:ext cx="6676867" cy="5076538"/>
          </a:xfrm>
          <a:prstGeom prst="rect">
            <a:avLst/>
          </a:prstGeom>
        </p:spPr>
      </p:pic>
    </p:spTree>
    <p:extLst>
      <p:ext uri="{BB962C8B-B14F-4D97-AF65-F5344CB8AC3E}">
        <p14:creationId xmlns:p14="http://schemas.microsoft.com/office/powerpoint/2010/main" val="1443120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A8A41-9BF5-F098-541E-3A0F9EE053C4}"/>
              </a:ext>
            </a:extLst>
          </p:cNvPr>
          <p:cNvSpPr>
            <a:spLocks noGrp="1"/>
          </p:cNvSpPr>
          <p:nvPr>
            <p:ph type="title"/>
          </p:nvPr>
        </p:nvSpPr>
        <p:spPr>
          <a:solidFill>
            <a:srgbClr val="92D050"/>
          </a:solidFill>
        </p:spPr>
        <p:txBody>
          <a:bodyPr/>
          <a:lstStyle/>
          <a:p>
            <a:r>
              <a:rPr lang="en-US" dirty="0"/>
              <a:t>Resilience Solutions: Hazard Mitigation</a:t>
            </a:r>
          </a:p>
        </p:txBody>
      </p:sp>
      <p:sp>
        <p:nvSpPr>
          <p:cNvPr id="3" name="Content Placeholder 2">
            <a:extLst>
              <a:ext uri="{FF2B5EF4-FFF2-40B4-BE49-F238E27FC236}">
                <a16:creationId xmlns:a16="http://schemas.microsoft.com/office/drawing/2014/main" id="{754275A7-4A57-50F2-BD22-533C5331F28A}"/>
              </a:ext>
            </a:extLst>
          </p:cNvPr>
          <p:cNvSpPr>
            <a:spLocks noGrp="1"/>
          </p:cNvSpPr>
          <p:nvPr>
            <p:ph idx="1"/>
          </p:nvPr>
        </p:nvSpPr>
        <p:spPr/>
        <p:txBody>
          <a:bodyPr/>
          <a:lstStyle/>
          <a:p>
            <a:r>
              <a:rPr lang="en-US" dirty="0"/>
              <a:t>Implement wind hardening</a:t>
            </a:r>
          </a:p>
          <a:p>
            <a:r>
              <a:rPr lang="en-US" dirty="0"/>
              <a:t>Implement winter weather hardening</a:t>
            </a:r>
          </a:p>
          <a:p>
            <a:r>
              <a:rPr lang="en-US" dirty="0"/>
              <a:t>Coordinate with local &amp;/or regional emergency management</a:t>
            </a:r>
          </a:p>
          <a:p>
            <a:r>
              <a:rPr lang="en-US" dirty="0"/>
              <a:t>Develop pre-event plant checklists</a:t>
            </a:r>
          </a:p>
        </p:txBody>
      </p:sp>
    </p:spTree>
    <p:extLst>
      <p:ext uri="{BB962C8B-B14F-4D97-AF65-F5344CB8AC3E}">
        <p14:creationId xmlns:p14="http://schemas.microsoft.com/office/powerpoint/2010/main" val="3265257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98510" y="2777706"/>
            <a:ext cx="1065320" cy="923330"/>
          </a:xfrm>
          <a:prstGeom prst="rect">
            <a:avLst/>
          </a:prstGeom>
          <a:noFill/>
          <a:ln w="12700">
            <a:solidFill>
              <a:schemeClr val="tx1"/>
            </a:solidFill>
          </a:ln>
        </p:spPr>
        <p:txBody>
          <a:bodyPr wrap="square" rtlCol="0">
            <a:spAutoFit/>
          </a:bodyPr>
          <a:lstStyle/>
          <a:p>
            <a:r>
              <a:rPr lang="en-US" b="1" dirty="0">
                <a:solidFill>
                  <a:schemeClr val="accent5">
                    <a:lumMod val="75000"/>
                  </a:schemeClr>
                </a:solidFill>
              </a:rPr>
              <a:t>Reduce Energy</a:t>
            </a:r>
          </a:p>
          <a:p>
            <a:r>
              <a:rPr lang="en-US" b="1" dirty="0">
                <a:solidFill>
                  <a:schemeClr val="accent5">
                    <a:lumMod val="75000"/>
                  </a:schemeClr>
                </a:solidFill>
              </a:rPr>
              <a:t>Use </a:t>
            </a:r>
          </a:p>
        </p:txBody>
      </p:sp>
      <p:sp>
        <p:nvSpPr>
          <p:cNvPr id="10" name="TextBox 9"/>
          <p:cNvSpPr txBox="1"/>
          <p:nvPr/>
        </p:nvSpPr>
        <p:spPr>
          <a:xfrm>
            <a:off x="6220909" y="2430981"/>
            <a:ext cx="1065320" cy="646331"/>
          </a:xfrm>
          <a:prstGeom prst="rect">
            <a:avLst/>
          </a:prstGeom>
          <a:noFill/>
          <a:ln w="12700">
            <a:solidFill>
              <a:schemeClr val="tx1"/>
            </a:solidFill>
          </a:ln>
        </p:spPr>
        <p:txBody>
          <a:bodyPr wrap="square" rtlCol="0">
            <a:spAutoFit/>
          </a:bodyPr>
          <a:lstStyle/>
          <a:p>
            <a:r>
              <a:rPr lang="en-US" b="1" dirty="0">
                <a:solidFill>
                  <a:schemeClr val="accent5">
                    <a:lumMod val="75000"/>
                  </a:schemeClr>
                </a:solidFill>
              </a:rPr>
              <a:t>Student Training</a:t>
            </a:r>
          </a:p>
        </p:txBody>
      </p:sp>
      <p:sp>
        <p:nvSpPr>
          <p:cNvPr id="21" name="TextBox 20"/>
          <p:cNvSpPr txBox="1"/>
          <p:nvPr/>
        </p:nvSpPr>
        <p:spPr>
          <a:xfrm>
            <a:off x="7088091" y="5103962"/>
            <a:ext cx="1341730" cy="369332"/>
          </a:xfrm>
          <a:prstGeom prst="rect">
            <a:avLst/>
          </a:prstGeom>
          <a:noFill/>
          <a:ln w="12700">
            <a:solidFill>
              <a:schemeClr val="tx1"/>
            </a:solidFill>
          </a:ln>
        </p:spPr>
        <p:txBody>
          <a:bodyPr wrap="square" rtlCol="0">
            <a:spAutoFit/>
          </a:bodyPr>
          <a:lstStyle/>
          <a:p>
            <a:r>
              <a:rPr lang="en-US" b="1" dirty="0">
                <a:solidFill>
                  <a:schemeClr val="accent5">
                    <a:lumMod val="75000"/>
                  </a:schemeClr>
                </a:solidFill>
              </a:rPr>
              <a:t>Outreach</a:t>
            </a:r>
          </a:p>
        </p:txBody>
      </p:sp>
      <p:sp>
        <p:nvSpPr>
          <p:cNvPr id="2" name="Title 1"/>
          <p:cNvSpPr>
            <a:spLocks noGrp="1"/>
          </p:cNvSpPr>
          <p:nvPr>
            <p:ph type="title"/>
          </p:nvPr>
        </p:nvSpPr>
        <p:spPr>
          <a:xfrm>
            <a:off x="696225" y="449420"/>
            <a:ext cx="10515600" cy="615661"/>
          </a:xfrm>
        </p:spPr>
        <p:txBody>
          <a:bodyPr>
            <a:noAutofit/>
          </a:bodyPr>
          <a:lstStyle/>
          <a:p>
            <a:pPr algn="ctr"/>
            <a:r>
              <a:rPr lang="en-US" sz="3600" b="1" dirty="0">
                <a:solidFill>
                  <a:schemeClr val="accent2">
                    <a:lumMod val="75000"/>
                  </a:schemeClr>
                </a:solidFill>
              </a:rPr>
              <a:t>Midwest Industrial Training &amp; Assessment Center</a:t>
            </a:r>
          </a:p>
        </p:txBody>
      </p:sp>
      <p:pic>
        <p:nvPicPr>
          <p:cNvPr id="5" name="Picture 4"/>
          <p:cNvPicPr>
            <a:picLocks noChangeAspect="1"/>
          </p:cNvPicPr>
          <p:nvPr/>
        </p:nvPicPr>
        <p:blipFill>
          <a:blip r:embed="rId2"/>
          <a:stretch>
            <a:fillRect/>
          </a:stretch>
        </p:blipFill>
        <p:spPr>
          <a:xfrm>
            <a:off x="10469815" y="362520"/>
            <a:ext cx="1364651" cy="1364651"/>
          </a:xfrm>
          <a:prstGeom prst="rect">
            <a:avLst/>
          </a:prstGeom>
        </p:spPr>
      </p:pic>
      <p:pic>
        <p:nvPicPr>
          <p:cNvPr id="6" name="Picture 5"/>
          <p:cNvPicPr>
            <a:picLocks noChangeAspect="1"/>
          </p:cNvPicPr>
          <p:nvPr/>
        </p:nvPicPr>
        <p:blipFill>
          <a:blip r:embed="rId3"/>
          <a:stretch>
            <a:fillRect/>
          </a:stretch>
        </p:blipFill>
        <p:spPr>
          <a:xfrm>
            <a:off x="286112" y="344280"/>
            <a:ext cx="1152122" cy="1364650"/>
          </a:xfrm>
          <a:prstGeom prst="rect">
            <a:avLst/>
          </a:prstGeom>
        </p:spPr>
      </p:pic>
      <p:pic>
        <p:nvPicPr>
          <p:cNvPr id="7" name="Picture 6"/>
          <p:cNvPicPr>
            <a:picLocks noChangeAspect="1"/>
          </p:cNvPicPr>
          <p:nvPr/>
        </p:nvPicPr>
        <p:blipFill>
          <a:blip r:embed="rId4"/>
          <a:stretch>
            <a:fillRect/>
          </a:stretch>
        </p:blipFill>
        <p:spPr>
          <a:xfrm>
            <a:off x="2206132" y="2123092"/>
            <a:ext cx="1674254" cy="2372132"/>
          </a:xfrm>
          <a:prstGeom prst="rect">
            <a:avLst/>
          </a:prstGeom>
        </p:spPr>
      </p:pic>
      <p:grpSp>
        <p:nvGrpSpPr>
          <p:cNvPr id="18" name="Group 17"/>
          <p:cNvGrpSpPr/>
          <p:nvPr/>
        </p:nvGrpSpPr>
        <p:grpSpPr>
          <a:xfrm>
            <a:off x="7552785" y="2777005"/>
            <a:ext cx="2857500" cy="1978280"/>
            <a:chOff x="7112279" y="3561869"/>
            <a:chExt cx="2857500" cy="1978280"/>
          </a:xfrm>
        </p:grpSpPr>
        <p:pic>
          <p:nvPicPr>
            <p:cNvPr id="11" name="Picture 10"/>
            <p:cNvPicPr>
              <a:picLocks noChangeAspect="1"/>
            </p:cNvPicPr>
            <p:nvPr/>
          </p:nvPicPr>
          <p:blipFill>
            <a:blip r:embed="rId5"/>
            <a:stretch>
              <a:fillRect/>
            </a:stretch>
          </p:blipFill>
          <p:spPr>
            <a:xfrm>
              <a:off x="7112279" y="3930424"/>
              <a:ext cx="2857500" cy="1609725"/>
            </a:xfrm>
            <a:prstGeom prst="rect">
              <a:avLst/>
            </a:prstGeom>
          </p:spPr>
        </p:pic>
        <p:sp>
          <p:nvSpPr>
            <p:cNvPr id="12" name="TextBox 11"/>
            <p:cNvSpPr txBox="1"/>
            <p:nvPr/>
          </p:nvSpPr>
          <p:spPr>
            <a:xfrm>
              <a:off x="7882636" y="3561869"/>
              <a:ext cx="1316786" cy="369332"/>
            </a:xfrm>
            <a:prstGeom prst="rect">
              <a:avLst/>
            </a:prstGeom>
            <a:noFill/>
            <a:ln w="12700">
              <a:solidFill>
                <a:schemeClr val="tx1"/>
              </a:solidFill>
            </a:ln>
          </p:spPr>
          <p:txBody>
            <a:bodyPr wrap="square" rtlCol="0">
              <a:spAutoFit/>
            </a:bodyPr>
            <a:lstStyle/>
            <a:p>
              <a:r>
                <a:rPr lang="en-US" b="1" dirty="0">
                  <a:solidFill>
                    <a:schemeClr val="accent5">
                      <a:lumMod val="75000"/>
                    </a:schemeClr>
                  </a:solidFill>
                </a:rPr>
                <a:t>Teamwork</a:t>
              </a:r>
            </a:p>
          </p:txBody>
        </p:sp>
      </p:grpSp>
      <p:sp>
        <p:nvSpPr>
          <p:cNvPr id="14" name="TextBox 13"/>
          <p:cNvSpPr txBox="1"/>
          <p:nvPr/>
        </p:nvSpPr>
        <p:spPr>
          <a:xfrm>
            <a:off x="991674" y="5013187"/>
            <a:ext cx="1341730" cy="646331"/>
          </a:xfrm>
          <a:prstGeom prst="rect">
            <a:avLst/>
          </a:prstGeom>
          <a:noFill/>
          <a:ln w="12700">
            <a:solidFill>
              <a:schemeClr val="tx1"/>
            </a:solidFill>
          </a:ln>
        </p:spPr>
        <p:txBody>
          <a:bodyPr wrap="square" rtlCol="0">
            <a:spAutoFit/>
          </a:bodyPr>
          <a:lstStyle/>
          <a:p>
            <a:r>
              <a:rPr lang="en-US" b="1" dirty="0">
                <a:solidFill>
                  <a:schemeClr val="accent5">
                    <a:lumMod val="75000"/>
                  </a:schemeClr>
                </a:solidFill>
              </a:rPr>
              <a:t>Waste Reduction</a:t>
            </a:r>
          </a:p>
        </p:txBody>
      </p:sp>
      <p:sp>
        <p:nvSpPr>
          <p:cNvPr id="15" name="TextBox 14"/>
          <p:cNvSpPr txBox="1"/>
          <p:nvPr/>
        </p:nvSpPr>
        <p:spPr>
          <a:xfrm>
            <a:off x="2382591" y="6216134"/>
            <a:ext cx="5539145" cy="523220"/>
          </a:xfrm>
          <a:prstGeom prst="rect">
            <a:avLst/>
          </a:prstGeom>
          <a:noFill/>
        </p:spPr>
        <p:txBody>
          <a:bodyPr wrap="none" rtlCol="0">
            <a:spAutoFit/>
          </a:bodyPr>
          <a:lstStyle/>
          <a:p>
            <a:r>
              <a:rPr lang="en-US" sz="2800" b="1" u="sng" dirty="0">
                <a:solidFill>
                  <a:srgbClr val="0070C0"/>
                </a:solidFill>
              </a:rPr>
              <a:t>https://MidwestIAC.Missouri.edu</a:t>
            </a:r>
            <a:r>
              <a:rPr lang="en-US" sz="2800" b="1" dirty="0">
                <a:solidFill>
                  <a:srgbClr val="0070C0"/>
                </a:solidFill>
              </a:rPr>
              <a:t>    </a:t>
            </a:r>
          </a:p>
        </p:txBody>
      </p:sp>
      <p:pic>
        <p:nvPicPr>
          <p:cNvPr id="16" name="Picture 15"/>
          <p:cNvPicPr>
            <a:picLocks noChangeAspect="1"/>
          </p:cNvPicPr>
          <p:nvPr/>
        </p:nvPicPr>
        <p:blipFill rotWithShape="1">
          <a:blip r:embed="rId6"/>
          <a:srcRect b="13524"/>
          <a:stretch/>
        </p:blipFill>
        <p:spPr>
          <a:xfrm>
            <a:off x="4733571" y="2123094"/>
            <a:ext cx="1513096" cy="2320118"/>
          </a:xfrm>
          <a:prstGeom prst="rect">
            <a:avLst/>
          </a:prstGeom>
        </p:spPr>
      </p:pic>
      <p:pic>
        <p:nvPicPr>
          <p:cNvPr id="17" name="Picture 16"/>
          <p:cNvPicPr>
            <a:picLocks noChangeAspect="1"/>
          </p:cNvPicPr>
          <p:nvPr/>
        </p:nvPicPr>
        <p:blipFill rotWithShape="1">
          <a:blip r:embed="rId7"/>
          <a:srcRect l="10105" r="22749"/>
          <a:stretch/>
        </p:blipFill>
        <p:spPr>
          <a:xfrm>
            <a:off x="2206131" y="4635252"/>
            <a:ext cx="1674254" cy="1402202"/>
          </a:xfrm>
          <a:prstGeom prst="rect">
            <a:avLst/>
          </a:prstGeom>
        </p:spPr>
      </p:pic>
      <p:pic>
        <p:nvPicPr>
          <p:cNvPr id="20" name="Picture 19"/>
          <p:cNvPicPr>
            <a:picLocks noChangeAspect="1"/>
          </p:cNvPicPr>
          <p:nvPr/>
        </p:nvPicPr>
        <p:blipFill>
          <a:blip r:embed="rId8"/>
          <a:stretch>
            <a:fillRect/>
          </a:stretch>
        </p:blipFill>
        <p:spPr>
          <a:xfrm>
            <a:off x="4160651" y="4637616"/>
            <a:ext cx="2939200" cy="1397472"/>
          </a:xfrm>
          <a:prstGeom prst="rect">
            <a:avLst/>
          </a:prstGeom>
        </p:spPr>
      </p:pic>
      <p:sp>
        <p:nvSpPr>
          <p:cNvPr id="3" name="TextBox 2">
            <a:extLst>
              <a:ext uri="{FF2B5EF4-FFF2-40B4-BE49-F238E27FC236}">
                <a16:creationId xmlns:a16="http://schemas.microsoft.com/office/drawing/2014/main" id="{D2196C32-007A-4571-B69A-BFDA863854E4}"/>
              </a:ext>
            </a:extLst>
          </p:cNvPr>
          <p:cNvSpPr txBox="1"/>
          <p:nvPr/>
        </p:nvSpPr>
        <p:spPr>
          <a:xfrm>
            <a:off x="1976989" y="903198"/>
            <a:ext cx="7306523" cy="954107"/>
          </a:xfrm>
          <a:prstGeom prst="rect">
            <a:avLst/>
          </a:prstGeom>
          <a:noFill/>
        </p:spPr>
        <p:txBody>
          <a:bodyPr wrap="square" rtlCol="0">
            <a:spAutoFit/>
          </a:bodyPr>
          <a:lstStyle/>
          <a:p>
            <a:pPr algn="ctr"/>
            <a:r>
              <a:rPr lang="en-US" sz="2800" b="1" dirty="0">
                <a:solidFill>
                  <a:srgbClr val="FF0000"/>
                </a:solidFill>
              </a:rPr>
              <a:t>Provides No-Cost Energy Assessment to </a:t>
            </a:r>
          </a:p>
          <a:p>
            <a:pPr algn="ctr"/>
            <a:r>
              <a:rPr lang="en-US" sz="2800" b="1" dirty="0">
                <a:solidFill>
                  <a:srgbClr val="FF0000"/>
                </a:solidFill>
              </a:rPr>
              <a:t>Manufacturers in Central Midwest</a:t>
            </a:r>
          </a:p>
        </p:txBody>
      </p:sp>
    </p:spTree>
    <p:extLst>
      <p:ext uri="{BB962C8B-B14F-4D97-AF65-F5344CB8AC3E}">
        <p14:creationId xmlns:p14="http://schemas.microsoft.com/office/powerpoint/2010/main" val="1974012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A8A41-9BF5-F098-541E-3A0F9EE053C4}"/>
              </a:ext>
            </a:extLst>
          </p:cNvPr>
          <p:cNvSpPr>
            <a:spLocks noGrp="1"/>
          </p:cNvSpPr>
          <p:nvPr>
            <p:ph type="title"/>
          </p:nvPr>
        </p:nvSpPr>
        <p:spPr>
          <a:solidFill>
            <a:srgbClr val="92D050"/>
          </a:solidFill>
        </p:spPr>
        <p:txBody>
          <a:bodyPr/>
          <a:lstStyle/>
          <a:p>
            <a:r>
              <a:rPr lang="en-US" dirty="0"/>
              <a:t>Resilience Solutions: Site-Wide</a:t>
            </a:r>
          </a:p>
        </p:txBody>
      </p:sp>
      <p:sp>
        <p:nvSpPr>
          <p:cNvPr id="3" name="Content Placeholder 2">
            <a:extLst>
              <a:ext uri="{FF2B5EF4-FFF2-40B4-BE49-F238E27FC236}">
                <a16:creationId xmlns:a16="http://schemas.microsoft.com/office/drawing/2014/main" id="{754275A7-4A57-50F2-BD22-533C5331F28A}"/>
              </a:ext>
            </a:extLst>
          </p:cNvPr>
          <p:cNvSpPr>
            <a:spLocks noGrp="1"/>
          </p:cNvSpPr>
          <p:nvPr>
            <p:ph idx="1"/>
          </p:nvPr>
        </p:nvSpPr>
        <p:spPr/>
        <p:txBody>
          <a:bodyPr/>
          <a:lstStyle/>
          <a:p>
            <a:r>
              <a:rPr lang="en-US" dirty="0"/>
              <a:t>Explore grid flexibility opportunities</a:t>
            </a:r>
          </a:p>
          <a:p>
            <a:r>
              <a:rPr lang="en-US" dirty="0"/>
              <a:t>Identify opportunities for transmission redundancy</a:t>
            </a:r>
          </a:p>
          <a:p>
            <a:r>
              <a:rPr lang="en-US" dirty="0"/>
              <a:t>Develop distributed resources</a:t>
            </a:r>
          </a:p>
          <a:p>
            <a:r>
              <a:rPr lang="en-US" dirty="0"/>
              <a:t>Develop emergency/continuity plans</a:t>
            </a:r>
          </a:p>
        </p:txBody>
      </p:sp>
    </p:spTree>
    <p:extLst>
      <p:ext uri="{BB962C8B-B14F-4D97-AF65-F5344CB8AC3E}">
        <p14:creationId xmlns:p14="http://schemas.microsoft.com/office/powerpoint/2010/main" val="3643875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A8A41-9BF5-F098-541E-3A0F9EE053C4}"/>
              </a:ext>
            </a:extLst>
          </p:cNvPr>
          <p:cNvSpPr>
            <a:spLocks noGrp="1"/>
          </p:cNvSpPr>
          <p:nvPr>
            <p:ph type="title"/>
          </p:nvPr>
        </p:nvSpPr>
        <p:spPr>
          <a:solidFill>
            <a:srgbClr val="92D050"/>
          </a:solidFill>
        </p:spPr>
        <p:txBody>
          <a:bodyPr/>
          <a:lstStyle/>
          <a:p>
            <a:r>
              <a:rPr lang="en-US" dirty="0"/>
              <a:t>Resilience Solutions: Critical assets</a:t>
            </a:r>
          </a:p>
        </p:txBody>
      </p:sp>
      <p:sp>
        <p:nvSpPr>
          <p:cNvPr id="3" name="Content Placeholder 2">
            <a:extLst>
              <a:ext uri="{FF2B5EF4-FFF2-40B4-BE49-F238E27FC236}">
                <a16:creationId xmlns:a16="http://schemas.microsoft.com/office/drawing/2014/main" id="{754275A7-4A57-50F2-BD22-533C5331F28A}"/>
              </a:ext>
            </a:extLst>
          </p:cNvPr>
          <p:cNvSpPr>
            <a:spLocks noGrp="1"/>
          </p:cNvSpPr>
          <p:nvPr>
            <p:ph idx="1"/>
          </p:nvPr>
        </p:nvSpPr>
        <p:spPr/>
        <p:txBody>
          <a:bodyPr/>
          <a:lstStyle/>
          <a:p>
            <a:r>
              <a:rPr lang="en-US" dirty="0"/>
              <a:t>Replace assets nearing end-of-life</a:t>
            </a:r>
          </a:p>
          <a:p>
            <a:r>
              <a:rPr lang="en-US" dirty="0"/>
              <a:t>Store replacement parts for critical assets</a:t>
            </a:r>
          </a:p>
          <a:p>
            <a:r>
              <a:rPr lang="en-US" dirty="0"/>
              <a:t>Support critical assets with a redundant electricity system</a:t>
            </a:r>
          </a:p>
          <a:p>
            <a:r>
              <a:rPr lang="en-US" dirty="0"/>
              <a:t>Implement energy efficiency measures for runtime extension</a:t>
            </a:r>
          </a:p>
          <a:p>
            <a:r>
              <a:rPr lang="en-US" dirty="0"/>
              <a:t>Store critical replacement parts</a:t>
            </a:r>
          </a:p>
          <a:p>
            <a:endParaRPr lang="en-US" dirty="0"/>
          </a:p>
        </p:txBody>
      </p:sp>
    </p:spTree>
    <p:extLst>
      <p:ext uri="{BB962C8B-B14F-4D97-AF65-F5344CB8AC3E}">
        <p14:creationId xmlns:p14="http://schemas.microsoft.com/office/powerpoint/2010/main" val="2887922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DF65B-D02B-4B15-9237-25DF6F98C0CC}"/>
              </a:ext>
            </a:extLst>
          </p:cNvPr>
          <p:cNvSpPr>
            <a:spLocks noGrp="1"/>
          </p:cNvSpPr>
          <p:nvPr>
            <p:ph type="title"/>
          </p:nvPr>
        </p:nvSpPr>
        <p:spPr>
          <a:xfrm>
            <a:off x="621101" y="365125"/>
            <a:ext cx="10921041" cy="1325563"/>
          </a:xfrm>
        </p:spPr>
        <p:txBody>
          <a:bodyPr>
            <a:normAutofit/>
          </a:bodyPr>
          <a:lstStyle/>
          <a:p>
            <a:pPr algn="ctr"/>
            <a:r>
              <a:rPr lang="en-US" b="1" dirty="0">
                <a:solidFill>
                  <a:schemeClr val="accent2">
                    <a:lumMod val="75000"/>
                  </a:schemeClr>
                </a:solidFill>
              </a:rPr>
              <a:t>Need an Energy Assessment of your Manufacturing Plant or Commercial Building</a:t>
            </a:r>
          </a:p>
        </p:txBody>
      </p:sp>
      <p:sp>
        <p:nvSpPr>
          <p:cNvPr id="3" name="Content Placeholder 2">
            <a:extLst>
              <a:ext uri="{FF2B5EF4-FFF2-40B4-BE49-F238E27FC236}">
                <a16:creationId xmlns:a16="http://schemas.microsoft.com/office/drawing/2014/main" id="{E70B1A7E-9DA2-46FC-89B7-8916864B76B6}"/>
              </a:ext>
            </a:extLst>
          </p:cNvPr>
          <p:cNvSpPr>
            <a:spLocks noGrp="1"/>
          </p:cNvSpPr>
          <p:nvPr>
            <p:ph idx="1"/>
          </p:nvPr>
        </p:nvSpPr>
        <p:spPr/>
        <p:txBody>
          <a:bodyPr/>
          <a:lstStyle/>
          <a:p>
            <a:r>
              <a:rPr lang="en-US" dirty="0"/>
              <a:t>Please contact:</a:t>
            </a:r>
          </a:p>
          <a:p>
            <a:pPr marL="0" indent="0">
              <a:buNone/>
            </a:pPr>
            <a:r>
              <a:rPr lang="en-US" dirty="0"/>
              <a:t>	Dr. Sanjeev Khanna</a:t>
            </a:r>
          </a:p>
          <a:p>
            <a:pPr marL="0" indent="0">
              <a:buNone/>
            </a:pPr>
            <a:r>
              <a:rPr lang="en-US" dirty="0"/>
              <a:t>	email: </a:t>
            </a:r>
            <a:r>
              <a:rPr lang="en-US" sz="3200" dirty="0">
                <a:hlinkClick r:id="rId2"/>
              </a:rPr>
              <a:t>khannas@missouri.edu</a:t>
            </a:r>
            <a:endParaRPr lang="en-US" sz="3200" dirty="0"/>
          </a:p>
          <a:p>
            <a:pPr marL="0" indent="0">
              <a:buNone/>
            </a:pPr>
            <a:r>
              <a:rPr lang="en-US" dirty="0"/>
              <a:t>	Phone: 573 884 9109</a:t>
            </a:r>
          </a:p>
          <a:p>
            <a:r>
              <a:rPr lang="en-US" dirty="0"/>
              <a:t>Or visit the Website</a:t>
            </a:r>
          </a:p>
          <a:p>
            <a:pPr marL="0" indent="0">
              <a:buNone/>
            </a:pPr>
            <a:r>
              <a:rPr lang="en-US" dirty="0"/>
              <a:t>	</a:t>
            </a:r>
            <a:r>
              <a:rPr lang="en-US" sz="3200" u="sng" dirty="0">
                <a:solidFill>
                  <a:srgbClr val="0070C0"/>
                </a:solidFill>
                <a:hlinkClick r:id="rId3"/>
              </a:rPr>
              <a:t>https://MidwestIAC.Missouri.edu</a:t>
            </a:r>
            <a:r>
              <a:rPr lang="en-US" sz="3200" u="sng" dirty="0">
                <a:solidFill>
                  <a:srgbClr val="0070C0"/>
                </a:solidFill>
              </a:rPr>
              <a:t> </a:t>
            </a:r>
            <a:r>
              <a:rPr lang="en-US" sz="3200" dirty="0">
                <a:solidFill>
                  <a:srgbClr val="0070C0"/>
                </a:solidFill>
              </a:rPr>
              <a:t>    </a:t>
            </a:r>
          </a:p>
          <a:p>
            <a:pPr marL="0" indent="0">
              <a:buNone/>
            </a:pPr>
            <a:endParaRPr lang="en-US" dirty="0"/>
          </a:p>
        </p:txBody>
      </p:sp>
    </p:spTree>
    <p:extLst>
      <p:ext uri="{BB962C8B-B14F-4D97-AF65-F5344CB8AC3E}">
        <p14:creationId xmlns:p14="http://schemas.microsoft.com/office/powerpoint/2010/main" val="457451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a:bodyPr>
          <a:lstStyle/>
          <a:p>
            <a:r>
              <a:rPr lang="en-US" sz="5400" b="1" dirty="0">
                <a:solidFill>
                  <a:srgbClr val="FFFF00"/>
                </a:solidFill>
              </a:rPr>
              <a:t>THANK YOU !!</a:t>
            </a:r>
          </a:p>
        </p:txBody>
      </p:sp>
      <p:sp>
        <p:nvSpPr>
          <p:cNvPr id="3" name="Content Placeholder 2"/>
          <p:cNvSpPr>
            <a:spLocks noGrp="1"/>
          </p:cNvSpPr>
          <p:nvPr>
            <p:ph idx="1"/>
          </p:nvPr>
        </p:nvSpPr>
        <p:spPr>
          <a:xfrm>
            <a:off x="1807906" y="1690688"/>
            <a:ext cx="8576188" cy="4525963"/>
          </a:xfrm>
        </p:spPr>
        <p:txBody>
          <a:bodyPr>
            <a:normAutofit/>
          </a:bodyPr>
          <a:lstStyle/>
          <a:p>
            <a:pPr marL="457200" lvl="1" indent="0">
              <a:buNone/>
            </a:pPr>
            <a:endParaRPr lang="en-US" sz="2800" dirty="0">
              <a:latin typeface="Georgia" panose="02040502050405020303" pitchFamily="18" charset="0"/>
            </a:endParaRPr>
          </a:p>
        </p:txBody>
      </p:sp>
    </p:spTree>
    <p:extLst>
      <p:ext uri="{BB962C8B-B14F-4D97-AF65-F5344CB8AC3E}">
        <p14:creationId xmlns:p14="http://schemas.microsoft.com/office/powerpoint/2010/main" val="2386612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9222"/>
          </a:xfrm>
          <a:solidFill>
            <a:srgbClr val="92D050"/>
          </a:solidFill>
        </p:spPr>
        <p:txBody>
          <a:bodyPr/>
          <a:lstStyle/>
          <a:p>
            <a:r>
              <a:rPr lang="en-US" b="1" dirty="0">
                <a:solidFill>
                  <a:srgbClr val="FFFF00"/>
                </a:solidFill>
              </a:rPr>
              <a:t>IAC Locations in US-Universities</a:t>
            </a:r>
          </a:p>
        </p:txBody>
      </p:sp>
      <p:pic>
        <p:nvPicPr>
          <p:cNvPr id="6" name="Content Placeholder 5">
            <a:extLst>
              <a:ext uri="{FF2B5EF4-FFF2-40B4-BE49-F238E27FC236}">
                <a16:creationId xmlns:a16="http://schemas.microsoft.com/office/drawing/2014/main" id="{4B6DE880-3F56-4424-B8D6-BFFE4B1AD20C}"/>
              </a:ext>
            </a:extLst>
          </p:cNvPr>
          <p:cNvPicPr>
            <a:picLocks noGrp="1" noChangeAspect="1"/>
          </p:cNvPicPr>
          <p:nvPr>
            <p:ph idx="1"/>
          </p:nvPr>
        </p:nvPicPr>
        <p:blipFill>
          <a:blip r:embed="rId2"/>
          <a:stretch>
            <a:fillRect/>
          </a:stretch>
        </p:blipFill>
        <p:spPr>
          <a:xfrm>
            <a:off x="2649747" y="2127359"/>
            <a:ext cx="6106064" cy="4598969"/>
          </a:xfrm>
          <a:prstGeom prst="rect">
            <a:avLst/>
          </a:prstGeom>
        </p:spPr>
      </p:pic>
      <p:sp>
        <p:nvSpPr>
          <p:cNvPr id="3" name="Title 1">
            <a:extLst>
              <a:ext uri="{FF2B5EF4-FFF2-40B4-BE49-F238E27FC236}">
                <a16:creationId xmlns:a16="http://schemas.microsoft.com/office/drawing/2014/main" id="{401F7DCF-4E91-0B75-0FFD-DAB8530480AA}"/>
              </a:ext>
            </a:extLst>
          </p:cNvPr>
          <p:cNvSpPr txBox="1">
            <a:spLocks/>
          </p:cNvSpPr>
          <p:nvPr/>
        </p:nvSpPr>
        <p:spPr>
          <a:xfrm>
            <a:off x="3495136" y="1354348"/>
            <a:ext cx="5045015" cy="773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hlinkClick r:id="rId3"/>
              </a:rPr>
              <a:t>https://IAC.University</a:t>
            </a:r>
            <a:r>
              <a:rPr lang="en-US" b="1" dirty="0"/>
              <a:t> </a:t>
            </a:r>
          </a:p>
        </p:txBody>
      </p:sp>
    </p:spTree>
    <p:extLst>
      <p:ext uri="{BB962C8B-B14F-4D97-AF65-F5344CB8AC3E}">
        <p14:creationId xmlns:p14="http://schemas.microsoft.com/office/powerpoint/2010/main" val="168121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a:solidFill>
                  <a:srgbClr val="FFFF00"/>
                </a:solidFill>
              </a:rPr>
              <a:t>Historical Results Nationally</a:t>
            </a:r>
          </a:p>
        </p:txBody>
      </p:sp>
      <p:sp>
        <p:nvSpPr>
          <p:cNvPr id="3" name="Content Placeholder 2"/>
          <p:cNvSpPr>
            <a:spLocks noGrp="1"/>
          </p:cNvSpPr>
          <p:nvPr>
            <p:ph idx="1"/>
          </p:nvPr>
        </p:nvSpPr>
        <p:spPr/>
        <p:txBody>
          <a:bodyPr/>
          <a:lstStyle/>
          <a:p>
            <a:r>
              <a:rPr lang="en-US" dirty="0"/>
              <a:t>Over 21,500 assessments</a:t>
            </a:r>
          </a:p>
          <a:p>
            <a:r>
              <a:rPr lang="en-US" dirty="0"/>
              <a:t>Over 160,285 recommendations</a:t>
            </a:r>
          </a:p>
          <a:p>
            <a:r>
              <a:rPr lang="en-US" dirty="0"/>
              <a:t>Over $140,610 average annual savings (recommended)</a:t>
            </a:r>
          </a:p>
          <a:p>
            <a:r>
              <a:rPr lang="en-US" dirty="0"/>
              <a:t>SRI survey:</a:t>
            </a:r>
          </a:p>
          <a:p>
            <a:pPr lvl="1"/>
            <a:endParaRPr lang="en-US" dirty="0"/>
          </a:p>
          <a:p>
            <a:endParaRPr lang="en-US" dirty="0"/>
          </a:p>
        </p:txBody>
      </p:sp>
      <p:sp>
        <p:nvSpPr>
          <p:cNvPr id="6" name="Rectangle 5"/>
          <p:cNvSpPr/>
          <p:nvPr/>
        </p:nvSpPr>
        <p:spPr>
          <a:xfrm>
            <a:off x="9109817" y="6248140"/>
            <a:ext cx="2819400" cy="461665"/>
          </a:xfrm>
          <a:prstGeom prst="rect">
            <a:avLst/>
          </a:prstGeom>
        </p:spPr>
        <p:txBody>
          <a:bodyPr wrap="square">
            <a:spAutoFit/>
          </a:bodyPr>
          <a:lstStyle/>
          <a:p>
            <a:r>
              <a:rPr lang="en-US" sz="1200" dirty="0"/>
              <a:t>Source (October 2021): </a:t>
            </a:r>
            <a:r>
              <a:rPr lang="en-US" sz="1200" dirty="0">
                <a:hlinkClick r:id="rId2"/>
              </a:rPr>
              <a:t>https://iac.university</a:t>
            </a:r>
            <a:r>
              <a:rPr lang="en-US" sz="1200" dirty="0"/>
              <a:t> </a:t>
            </a:r>
          </a:p>
        </p:txBody>
      </p:sp>
      <p:sp>
        <p:nvSpPr>
          <p:cNvPr id="7" name="Text Box 2"/>
          <p:cNvSpPr txBox="1">
            <a:spLocks noChangeArrowheads="1"/>
          </p:cNvSpPr>
          <p:nvPr/>
        </p:nvSpPr>
        <p:spPr bwMode="auto">
          <a:xfrm>
            <a:off x="2854736" y="3527272"/>
            <a:ext cx="3721161" cy="2443939"/>
          </a:xfrm>
          <a:prstGeom prst="rect">
            <a:avLst/>
          </a:prstGeom>
          <a:solidFill>
            <a:srgbClr val="FFFFFF"/>
          </a:solidFill>
          <a:ln w="28575">
            <a:solidFill>
              <a:srgbClr val="00B0F0"/>
            </a:solid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2400" b="1" dirty="0">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IAC graduates accumulate significantly more energy efficiency skills, with a higher market value, compared to two control groups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7362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48C4C-934D-468D-972E-3DE8EFB0E30B}"/>
              </a:ext>
            </a:extLst>
          </p:cNvPr>
          <p:cNvSpPr>
            <a:spLocks noGrp="1"/>
          </p:cNvSpPr>
          <p:nvPr>
            <p:ph type="title"/>
          </p:nvPr>
        </p:nvSpPr>
        <p:spPr>
          <a:solidFill>
            <a:srgbClr val="92D050"/>
          </a:solidFill>
        </p:spPr>
        <p:txBody>
          <a:bodyPr/>
          <a:lstStyle/>
          <a:p>
            <a:r>
              <a:rPr lang="en-US" b="1" dirty="0">
                <a:solidFill>
                  <a:srgbClr val="FFFF00"/>
                </a:solidFill>
              </a:rPr>
              <a:t>Quarterly</a:t>
            </a:r>
            <a:r>
              <a:rPr lang="en-US" b="1" dirty="0"/>
              <a:t> </a:t>
            </a:r>
            <a:r>
              <a:rPr lang="en-US" b="1" dirty="0">
                <a:solidFill>
                  <a:srgbClr val="FFFF00"/>
                </a:solidFill>
              </a:rPr>
              <a:t>National</a:t>
            </a:r>
            <a:r>
              <a:rPr lang="en-US" b="1" dirty="0"/>
              <a:t> </a:t>
            </a:r>
            <a:r>
              <a:rPr lang="en-US" b="1" dirty="0">
                <a:solidFill>
                  <a:srgbClr val="FFFF00"/>
                </a:solidFill>
              </a:rPr>
              <a:t>Snapshot (Recent Quarter)</a:t>
            </a:r>
          </a:p>
        </p:txBody>
      </p:sp>
      <p:pic>
        <p:nvPicPr>
          <p:cNvPr id="7" name="Picture 6">
            <a:extLst>
              <a:ext uri="{FF2B5EF4-FFF2-40B4-BE49-F238E27FC236}">
                <a16:creationId xmlns:a16="http://schemas.microsoft.com/office/drawing/2014/main" id="{474D6FF7-27CD-51BE-AA91-9328E1A14886}"/>
              </a:ext>
            </a:extLst>
          </p:cNvPr>
          <p:cNvPicPr>
            <a:picLocks noChangeAspect="1"/>
          </p:cNvPicPr>
          <p:nvPr/>
        </p:nvPicPr>
        <p:blipFill>
          <a:blip r:embed="rId2"/>
          <a:stretch>
            <a:fillRect/>
          </a:stretch>
        </p:blipFill>
        <p:spPr>
          <a:xfrm>
            <a:off x="3434122" y="1690687"/>
            <a:ext cx="4844116" cy="4402561"/>
          </a:xfrm>
          <a:prstGeom prst="rect">
            <a:avLst/>
          </a:prstGeom>
        </p:spPr>
      </p:pic>
    </p:spTree>
    <p:extLst>
      <p:ext uri="{BB962C8B-B14F-4D97-AF65-F5344CB8AC3E}">
        <p14:creationId xmlns:p14="http://schemas.microsoft.com/office/powerpoint/2010/main" val="224632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48C4C-934D-468D-972E-3DE8EFB0E30B}"/>
              </a:ext>
            </a:extLst>
          </p:cNvPr>
          <p:cNvSpPr>
            <a:spLocks noGrp="1"/>
          </p:cNvSpPr>
          <p:nvPr>
            <p:ph type="title"/>
          </p:nvPr>
        </p:nvSpPr>
        <p:spPr>
          <a:xfrm>
            <a:off x="838200" y="365125"/>
            <a:ext cx="10515600" cy="724373"/>
          </a:xfrm>
          <a:solidFill>
            <a:srgbClr val="92D050"/>
          </a:solidFill>
        </p:spPr>
        <p:txBody>
          <a:bodyPr/>
          <a:lstStyle/>
          <a:p>
            <a:r>
              <a:rPr lang="en-US" b="1" dirty="0">
                <a:solidFill>
                  <a:srgbClr val="FFFF00"/>
                </a:solidFill>
              </a:rPr>
              <a:t>National</a:t>
            </a:r>
            <a:r>
              <a:rPr lang="en-US" b="1" dirty="0"/>
              <a:t> </a:t>
            </a:r>
            <a:r>
              <a:rPr lang="en-US" b="1" dirty="0">
                <a:solidFill>
                  <a:srgbClr val="FFFF00"/>
                </a:solidFill>
              </a:rPr>
              <a:t>Snapshot (to date)</a:t>
            </a:r>
          </a:p>
        </p:txBody>
      </p:sp>
      <p:pic>
        <p:nvPicPr>
          <p:cNvPr id="4" name="Picture 3">
            <a:extLst>
              <a:ext uri="{FF2B5EF4-FFF2-40B4-BE49-F238E27FC236}">
                <a16:creationId xmlns:a16="http://schemas.microsoft.com/office/drawing/2014/main" id="{528794D2-79FE-91C8-8F03-CFB8862B3830}"/>
              </a:ext>
            </a:extLst>
          </p:cNvPr>
          <p:cNvPicPr>
            <a:picLocks noChangeAspect="1"/>
          </p:cNvPicPr>
          <p:nvPr/>
        </p:nvPicPr>
        <p:blipFill>
          <a:blip r:embed="rId2"/>
          <a:stretch>
            <a:fillRect/>
          </a:stretch>
        </p:blipFill>
        <p:spPr>
          <a:xfrm>
            <a:off x="2402071" y="1119337"/>
            <a:ext cx="7387858" cy="5738663"/>
          </a:xfrm>
          <a:prstGeom prst="rect">
            <a:avLst/>
          </a:prstGeom>
        </p:spPr>
      </p:pic>
    </p:spTree>
    <p:extLst>
      <p:ext uri="{BB962C8B-B14F-4D97-AF65-F5344CB8AC3E}">
        <p14:creationId xmlns:p14="http://schemas.microsoft.com/office/powerpoint/2010/main" val="1029824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274638"/>
            <a:ext cx="9525000" cy="1096962"/>
          </a:xfrm>
          <a:solidFill>
            <a:srgbClr val="92D050"/>
          </a:solidFill>
        </p:spPr>
        <p:txBody>
          <a:bodyPr>
            <a:normAutofit fontScale="90000"/>
          </a:bodyPr>
          <a:lstStyle/>
          <a:p>
            <a:r>
              <a:rPr lang="en-US" b="1" dirty="0">
                <a:solidFill>
                  <a:srgbClr val="FFFF00"/>
                </a:solidFill>
              </a:rPr>
              <a:t>Eligibility to Request a No-Cost Assessment</a:t>
            </a:r>
          </a:p>
        </p:txBody>
      </p:sp>
      <p:sp>
        <p:nvSpPr>
          <p:cNvPr id="3" name="Content Placeholder 2"/>
          <p:cNvSpPr>
            <a:spLocks noGrp="1"/>
          </p:cNvSpPr>
          <p:nvPr>
            <p:ph idx="1"/>
          </p:nvPr>
        </p:nvSpPr>
        <p:spPr/>
        <p:txBody>
          <a:bodyPr>
            <a:normAutofit fontScale="92500" lnSpcReduction="20000"/>
          </a:bodyPr>
          <a:lstStyle/>
          <a:p>
            <a:r>
              <a:rPr lang="en-US" sz="3200" dirty="0"/>
              <a:t>Must be a US Manufacturer</a:t>
            </a:r>
          </a:p>
          <a:p>
            <a:pPr lvl="1"/>
            <a:r>
              <a:rPr lang="en-US" sz="3200" dirty="0"/>
              <a:t>Standard Industrial Classification (SIC) 2000-3999</a:t>
            </a:r>
          </a:p>
          <a:p>
            <a:pPr lvl="1"/>
            <a:r>
              <a:rPr lang="en-US" sz="3200" dirty="0"/>
              <a:t>Less than 500 employees</a:t>
            </a:r>
          </a:p>
          <a:p>
            <a:pPr lvl="1"/>
            <a:r>
              <a:rPr lang="en-US" sz="3200" dirty="0"/>
              <a:t>Gross annual sales below $250 million</a:t>
            </a:r>
          </a:p>
          <a:p>
            <a:r>
              <a:rPr lang="en-US" sz="3200" dirty="0"/>
              <a:t>Annual energy bills: </a:t>
            </a:r>
          </a:p>
          <a:p>
            <a:pPr lvl="1"/>
            <a:r>
              <a:rPr lang="en-US" sz="3200" dirty="0"/>
              <a:t>Greater than $100,000</a:t>
            </a:r>
          </a:p>
          <a:p>
            <a:pPr lvl="1"/>
            <a:r>
              <a:rPr lang="en-US" sz="3200" dirty="0"/>
              <a:t>Less than $3,500,000</a:t>
            </a:r>
          </a:p>
          <a:p>
            <a:r>
              <a:rPr lang="en-US" sz="3200" dirty="0"/>
              <a:t>Within 150-200 miles of an IAC</a:t>
            </a:r>
          </a:p>
          <a:p>
            <a:r>
              <a:rPr lang="en-US" sz="3200" dirty="0"/>
              <a:t>[</a:t>
            </a:r>
            <a:r>
              <a:rPr lang="en-US" sz="3200" i="1" dirty="0">
                <a:solidFill>
                  <a:schemeClr val="accent6">
                    <a:lumMod val="75000"/>
                  </a:schemeClr>
                </a:solidFill>
              </a:rPr>
              <a:t>Exceptions to the criteria are possible with DOE permission</a:t>
            </a:r>
            <a:r>
              <a:rPr lang="en-US" sz="3200" dirty="0"/>
              <a:t>]</a:t>
            </a:r>
          </a:p>
          <a:p>
            <a:r>
              <a:rPr lang="en-US" sz="3600" dirty="0">
                <a:solidFill>
                  <a:srgbClr val="FF0000"/>
                </a:solidFill>
              </a:rPr>
              <a:t>The Energy Assessment is Free </a:t>
            </a:r>
            <a:r>
              <a:rPr lang="en-US" sz="3600" dirty="0">
                <a:solidFill>
                  <a:srgbClr val="FF0000"/>
                </a:solidFill>
                <a:sym typeface="Wingdings" panose="05000000000000000000" pitchFamily="2" charset="2"/>
              </a:rPr>
              <a:t></a:t>
            </a:r>
            <a:endParaRPr lang="en-US" sz="3600" dirty="0">
              <a:solidFill>
                <a:srgbClr val="FF0000"/>
              </a:solidFill>
            </a:endParaRPr>
          </a:p>
        </p:txBody>
      </p:sp>
    </p:spTree>
    <p:extLst>
      <p:ext uri="{BB962C8B-B14F-4D97-AF65-F5344CB8AC3E}">
        <p14:creationId xmlns:p14="http://schemas.microsoft.com/office/powerpoint/2010/main" val="4273607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35075"/>
          </a:xfrm>
          <a:solidFill>
            <a:srgbClr val="92D050"/>
          </a:solidFill>
        </p:spPr>
        <p:txBody>
          <a:bodyPr/>
          <a:lstStyle/>
          <a:p>
            <a:r>
              <a:rPr lang="en-US" b="1" dirty="0">
                <a:solidFill>
                  <a:srgbClr val="FFFF00"/>
                </a:solidFill>
              </a:rPr>
              <a:t>Assessment Process</a:t>
            </a:r>
          </a:p>
        </p:txBody>
      </p:sp>
      <p:sp>
        <p:nvSpPr>
          <p:cNvPr id="3" name="Content Placeholder 2"/>
          <p:cNvSpPr>
            <a:spLocks noGrp="1"/>
          </p:cNvSpPr>
          <p:nvPr>
            <p:ph idx="1"/>
          </p:nvPr>
        </p:nvSpPr>
        <p:spPr>
          <a:xfrm>
            <a:off x="1863212" y="1600200"/>
            <a:ext cx="8229600" cy="4953000"/>
          </a:xfrm>
        </p:spPr>
        <p:txBody>
          <a:bodyPr>
            <a:normAutofit lnSpcReduction="10000"/>
          </a:bodyPr>
          <a:lstStyle/>
          <a:p>
            <a:pPr lvl="0"/>
            <a:r>
              <a:rPr lang="en-US" dirty="0"/>
              <a:t>Pre-assessment questionnaire</a:t>
            </a:r>
          </a:p>
          <a:p>
            <a:pPr lvl="1"/>
            <a:r>
              <a:rPr lang="en-US" dirty="0"/>
              <a:t>provide 12-months of utility bills</a:t>
            </a:r>
          </a:p>
          <a:p>
            <a:pPr lvl="0"/>
            <a:r>
              <a:rPr lang="en-US" dirty="0"/>
              <a:t>One (most common) or two-day on-site visit </a:t>
            </a:r>
          </a:p>
          <a:p>
            <a:pPr lvl="1"/>
            <a:r>
              <a:rPr lang="en-US" dirty="0"/>
              <a:t>Engineering measurements using data loggers and equipment</a:t>
            </a:r>
          </a:p>
          <a:p>
            <a:pPr lvl="1"/>
            <a:r>
              <a:rPr lang="en-US" dirty="0"/>
              <a:t>Requires on-site electrician/maintenance personnel</a:t>
            </a:r>
          </a:p>
          <a:p>
            <a:pPr lvl="0"/>
            <a:r>
              <a:rPr lang="en-US" dirty="0"/>
              <a:t>Process analysis and recommendations</a:t>
            </a:r>
          </a:p>
          <a:p>
            <a:pPr lvl="0"/>
            <a:r>
              <a:rPr lang="en-US" dirty="0"/>
              <a:t>Confidential report </a:t>
            </a:r>
          </a:p>
          <a:p>
            <a:pPr lvl="1"/>
            <a:r>
              <a:rPr lang="en-US" dirty="0"/>
              <a:t>Details the analysis, recommendations, energy and cost savings, and corresponding payback period</a:t>
            </a:r>
          </a:p>
          <a:p>
            <a:pPr lvl="0"/>
            <a:r>
              <a:rPr lang="en-US" dirty="0"/>
              <a:t>Follow-up within about 9-10 months </a:t>
            </a:r>
          </a:p>
          <a:p>
            <a:pPr lvl="1"/>
            <a:r>
              <a:rPr lang="en-US" dirty="0"/>
              <a:t>Verify implementation status</a:t>
            </a:r>
          </a:p>
        </p:txBody>
      </p:sp>
    </p:spTree>
    <p:extLst>
      <p:ext uri="{BB962C8B-B14F-4D97-AF65-F5344CB8AC3E}">
        <p14:creationId xmlns:p14="http://schemas.microsoft.com/office/powerpoint/2010/main" val="399264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13110</TotalTime>
  <Words>1289</Words>
  <Application>Microsoft Office PowerPoint</Application>
  <PresentationFormat>Widescreen</PresentationFormat>
  <Paragraphs>169</Paragraphs>
  <Slides>33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Georgia</vt:lpstr>
      <vt:lpstr>Times New Roman</vt:lpstr>
      <vt:lpstr>Wingdings</vt:lpstr>
      <vt:lpstr>Office Theme</vt:lpstr>
      <vt:lpstr>Energy Efficiency in a  Manufacturing Enterprise</vt:lpstr>
      <vt:lpstr>ITAC - Introduction </vt:lpstr>
      <vt:lpstr>Midwest Industrial Training &amp; Assessment Center</vt:lpstr>
      <vt:lpstr>IAC Locations in US-Universities</vt:lpstr>
      <vt:lpstr>Historical Results Nationally</vt:lpstr>
      <vt:lpstr>Quarterly National Snapshot (Recent Quarter)</vt:lpstr>
      <vt:lpstr>National Snapshot (to date)</vt:lpstr>
      <vt:lpstr>Eligibility to Request a No-Cost Assessment</vt:lpstr>
      <vt:lpstr>Assessment Process</vt:lpstr>
      <vt:lpstr>PowerPoint Presentation</vt:lpstr>
      <vt:lpstr>Implementation Grant Funding under IRA</vt:lpstr>
      <vt:lpstr>Impact of Midwest Industrial Assessment Center on Central Midwest</vt:lpstr>
      <vt:lpstr>Current and Future Emphasis of IAC</vt:lpstr>
      <vt:lpstr>Need an Energy Assessment of your Manufacturing Plant or Commercial Building</vt:lpstr>
      <vt:lpstr>MU Energy Assessment Example: Aluminum sheet and foils </vt:lpstr>
      <vt:lpstr>Energy Saving Recommendations</vt:lpstr>
      <vt:lpstr>IAC Student Intern Training</vt:lpstr>
      <vt:lpstr>IAC Resources</vt:lpstr>
      <vt:lpstr>Resilience in Manufacturing</vt:lpstr>
      <vt:lpstr>Screening Tool for Industrial Resilience (STIR) https://STIR.pnnl.gov/ </vt:lpstr>
      <vt:lpstr>PowerPoint Presentation</vt:lpstr>
      <vt:lpstr>Resilience for Manufacturers</vt:lpstr>
      <vt:lpstr>STIR Tool Overview</vt:lpstr>
      <vt:lpstr>STIR Inputs</vt:lpstr>
      <vt:lpstr>STIR Output</vt:lpstr>
      <vt:lpstr>STIR Output</vt:lpstr>
      <vt:lpstr>STIR Output</vt:lpstr>
      <vt:lpstr>STIR Output</vt:lpstr>
      <vt:lpstr>Resilience Solutions: Hazard Mitigation</vt:lpstr>
      <vt:lpstr>Resilience Solutions: Site-Wide</vt:lpstr>
      <vt:lpstr>Resilience Solutions: Critical assets</vt:lpstr>
      <vt:lpstr>Need an Energy Assessment of your Manufacturing Plant or Commercial Building</vt:lpstr>
      <vt:lpstr>THANK YOU !!</vt:lpstr>
    </vt:vector>
  </TitlesOfParts>
  <Company>University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Midwest Industrial Assessment Center Helping Small- and Medium-Sized Manufacturers in Missouri</dc:title>
  <dc:creator>Khanna, Sanjeev</dc:creator>
  <cp:lastModifiedBy>Kim Johnston</cp:lastModifiedBy>
  <cp:revision>46</cp:revision>
  <cp:lastPrinted>2017-08-17T20:26:55Z</cp:lastPrinted>
  <dcterms:created xsi:type="dcterms:W3CDTF">2017-07-31T20:52:40Z</dcterms:created>
  <dcterms:modified xsi:type="dcterms:W3CDTF">2024-08-23T17:13:17Z</dcterms:modified>
</cp:coreProperties>
</file>