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72" r:id="rId3"/>
    <p:sldId id="2147473147" r:id="rId4"/>
    <p:sldId id="259" r:id="rId5"/>
    <p:sldId id="2147473148" r:id="rId6"/>
    <p:sldId id="260" r:id="rId7"/>
    <p:sldId id="2147473149" r:id="rId8"/>
    <p:sldId id="2147473150" r:id="rId9"/>
    <p:sldId id="2147473151" r:id="rId10"/>
    <p:sldId id="2147473152" r:id="rId11"/>
    <p:sldId id="2147473154" r:id="rId12"/>
    <p:sldId id="2147473153" r:id="rId13"/>
    <p:sldId id="268" r:id="rId14"/>
    <p:sldId id="273" r:id="rId15"/>
    <p:sldId id="479" r:id="rId16"/>
    <p:sldId id="2147473133" r:id="rId17"/>
    <p:sldId id="2147473141" r:id="rId18"/>
    <p:sldId id="2147473142" r:id="rId19"/>
    <p:sldId id="2147473040" r:id="rId20"/>
    <p:sldId id="2147473140" r:id="rId21"/>
    <p:sldId id="2147473041" r:id="rId22"/>
    <p:sldId id="2147473065" r:id="rId23"/>
    <p:sldId id="2147473004" r:id="rId24"/>
    <p:sldId id="2147473027" r:id="rId25"/>
    <p:sldId id="2147468163" r:id="rId26"/>
    <p:sldId id="2147473029" r:id="rId27"/>
    <p:sldId id="2147473025" r:id="rId28"/>
    <p:sldId id="2147473146" r:id="rId29"/>
    <p:sldId id="271"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snapToObjects="1">
      <p:cViewPr varScale="1">
        <p:scale>
          <a:sx n="78" d="100"/>
          <a:sy n="78" d="100"/>
        </p:scale>
        <p:origin x="159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r>
              <a:rPr lang="en-US" b="1" u="sng"/>
              <a:t>Weather Normalized</a:t>
            </a:r>
            <a:r>
              <a:rPr lang="en-US" b="1" u="sng" baseline="0"/>
              <a:t> </a:t>
            </a:r>
            <a:r>
              <a:rPr lang="en-US" b="1" u="sng"/>
              <a:t>Building EUI (kBtu/SF)</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EUI</c:v>
                </c:pt>
              </c:strCache>
            </c:strRef>
          </c:tx>
          <c:spPr>
            <a:solidFill>
              <a:schemeClr val="accent3">
                <a:lumMod val="75000"/>
              </a:schemeClr>
            </a:solidFill>
            <a:ln>
              <a:noFill/>
            </a:ln>
            <a:effectLst/>
          </c:spPr>
          <c:invertIfNegative val="0"/>
          <c:cat>
            <c:numRef>
              <c:f>Sheet1!$B$3:$B$8</c:f>
              <c:numCache>
                <c:formatCode>General</c:formatCode>
                <c:ptCount val="6"/>
                <c:pt idx="0">
                  <c:v>4</c:v>
                </c:pt>
                <c:pt idx="1">
                  <c:v>5</c:v>
                </c:pt>
                <c:pt idx="2">
                  <c:v>6</c:v>
                </c:pt>
                <c:pt idx="3">
                  <c:v>3</c:v>
                </c:pt>
                <c:pt idx="4">
                  <c:v>1</c:v>
                </c:pt>
                <c:pt idx="5">
                  <c:v>2</c:v>
                </c:pt>
              </c:numCache>
            </c:numRef>
          </c:cat>
          <c:val>
            <c:numRef>
              <c:f>Sheet1!$C$3:$C$8</c:f>
              <c:numCache>
                <c:formatCode>General</c:formatCode>
                <c:ptCount val="6"/>
                <c:pt idx="0">
                  <c:v>152</c:v>
                </c:pt>
                <c:pt idx="1">
                  <c:v>111</c:v>
                </c:pt>
                <c:pt idx="2">
                  <c:v>86</c:v>
                </c:pt>
                <c:pt idx="3">
                  <c:v>79</c:v>
                </c:pt>
                <c:pt idx="4">
                  <c:v>51</c:v>
                </c:pt>
                <c:pt idx="5">
                  <c:v>39</c:v>
                </c:pt>
              </c:numCache>
            </c:numRef>
          </c:val>
          <c:extLst>
            <c:ext xmlns:c16="http://schemas.microsoft.com/office/drawing/2014/chart" uri="{C3380CC4-5D6E-409C-BE32-E72D297353CC}">
              <c16:uniqueId val="{00000000-42D9-4A76-A3B3-77FA05F444C4}"/>
            </c:ext>
          </c:extLst>
        </c:ser>
        <c:dLbls>
          <c:showLegendKey val="0"/>
          <c:showVal val="0"/>
          <c:showCatName val="0"/>
          <c:showSerName val="0"/>
          <c:showPercent val="0"/>
          <c:showBubbleSize val="0"/>
        </c:dLbls>
        <c:gapWidth val="219"/>
        <c:overlap val="-27"/>
        <c:axId val="824220992"/>
        <c:axId val="824218112"/>
      </c:barChart>
      <c:catAx>
        <c:axId val="824220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a:t>
                </a:r>
                <a:r>
                  <a:rPr lang="en-US" baseline="0"/>
                  <a:t> Name</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218112"/>
        <c:crosses val="autoZero"/>
        <c:auto val="1"/>
        <c:lblAlgn val="ctr"/>
        <c:lblOffset val="100"/>
        <c:noMultiLvlLbl val="0"/>
      </c:catAx>
      <c:valAx>
        <c:axId val="824218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Energy Use Intensity (kBtu/SF)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220992"/>
        <c:crosses val="autoZero"/>
        <c:crossBetween val="between"/>
      </c:valAx>
      <c:spPr>
        <a:noFill/>
        <a:ln>
          <a:noFill/>
        </a:ln>
        <a:effectLst/>
      </c:spPr>
    </c:plotArea>
    <c:plotVisOnly val="1"/>
    <c:dispBlanksAs val="gap"/>
    <c:showDLblsOverMax val="0"/>
  </c:chart>
  <c:spPr>
    <a:solidFill>
      <a:schemeClr val="bg1"/>
    </a:solidFill>
    <a:ln w="50800">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719056-15B2-2B63-54C2-50BB6A4307F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B52DFC63-E29B-64E7-4FCB-71EFE84156C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EE1861D-8C2B-4348-A4AC-90785AF55B56}" type="datetimeFigureOut">
              <a:rPr lang="en-US" smtClean="0"/>
              <a:t>8/19/2024</a:t>
            </a:fld>
            <a:endParaRPr lang="en-US"/>
          </a:p>
        </p:txBody>
      </p:sp>
      <p:sp>
        <p:nvSpPr>
          <p:cNvPr id="4" name="Footer Placeholder 3">
            <a:extLst>
              <a:ext uri="{FF2B5EF4-FFF2-40B4-BE49-F238E27FC236}">
                <a16:creationId xmlns:a16="http://schemas.microsoft.com/office/drawing/2014/main" id="{04440D80-DA11-5AE6-5E94-B8B2C8DD275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BCD0AF-036F-BD2A-E2C6-F8054C59635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86F77F2-D1C9-44BF-9D49-A3D7DFF743B2}" type="slidenum">
              <a:rPr lang="en-US" smtClean="0"/>
              <a:t>‹#›</a:t>
            </a:fld>
            <a:endParaRPr lang="en-US"/>
          </a:p>
        </p:txBody>
      </p:sp>
    </p:spTree>
    <p:extLst>
      <p:ext uri="{BB962C8B-B14F-4D97-AF65-F5344CB8AC3E}">
        <p14:creationId xmlns:p14="http://schemas.microsoft.com/office/powerpoint/2010/main" val="305807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A5238B-5834-4DC4-B675-124E6AD8DFEC}" type="datetimeFigureOut">
              <a:rPr lang="en-US" smtClean="0"/>
              <a:t>8/19/2024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6C2377-0B09-4BE5-A798-80D17C4586AB}" type="slidenum">
              <a:rPr lang="en-US" smtClean="0"/>
              <a:t>‹#›</a:t>
            </a:fld>
            <a:endParaRPr lang="en-US"/>
          </a:p>
        </p:txBody>
      </p:sp>
    </p:spTree>
    <p:extLst>
      <p:ext uri="{BB962C8B-B14F-4D97-AF65-F5344CB8AC3E}">
        <p14:creationId xmlns:p14="http://schemas.microsoft.com/office/powerpoint/2010/main" val="65960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C2377-0B09-4BE5-A798-80D17C4586AB}" type="slidenum">
              <a:rPr lang="en-US" smtClean="0"/>
              <a:t>1</a:t>
            </a:fld>
            <a:endParaRPr lang="en-US"/>
          </a:p>
        </p:txBody>
      </p:sp>
    </p:spTree>
    <p:extLst>
      <p:ext uri="{BB962C8B-B14F-4D97-AF65-F5344CB8AC3E}">
        <p14:creationId xmlns:p14="http://schemas.microsoft.com/office/powerpoint/2010/main" val="3275568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21EA1AA-951D-96AE-0F8F-4C00AF3AF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3708D862-56EB-22B3-EAF9-35A7333875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Finally, a “Trickle Heater” may be installed for backup or redundancy purposes.</a:t>
            </a:r>
            <a:r>
              <a:rPr lang="en-US" altLang="en-US" b="1" dirty="0"/>
              <a:t> [CLICK] </a:t>
            </a:r>
            <a:r>
              <a:rPr lang="en-US" altLang="en-US" dirty="0"/>
              <a:t> </a:t>
            </a:r>
          </a:p>
          <a:p>
            <a:pPr eaLnBrk="1" hangingPunct="1">
              <a:spcBef>
                <a:spcPct val="0"/>
              </a:spcBef>
            </a:pPr>
            <a:endParaRPr lang="en-US" altLang="en-US" dirty="0"/>
          </a:p>
          <a:p>
            <a:pPr eaLnBrk="1" hangingPunct="1">
              <a:spcBef>
                <a:spcPct val="0"/>
              </a:spcBef>
            </a:pPr>
            <a:r>
              <a:rPr lang="en-US" altLang="en-US" dirty="0"/>
              <a:t>The trickle heater needs only to be sized, based on the 24-hour heating loads of the building, because we have storage, and it doesn’t need to meet the peak design day hourly heating load. </a:t>
            </a:r>
          </a:p>
        </p:txBody>
      </p:sp>
      <p:sp>
        <p:nvSpPr>
          <p:cNvPr id="83972" name="Slide Number Placeholder 3">
            <a:extLst>
              <a:ext uri="{FF2B5EF4-FFF2-40B4-BE49-F238E27FC236}">
                <a16:creationId xmlns:a16="http://schemas.microsoft.com/office/drawing/2014/main" id="{46279671-E023-8E96-E962-B47D7D781C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7A8D72-B02B-43D7-81DE-B3EB9941CD0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Midwest Region – 'Low Hanging Carbon'</a:t>
            </a:r>
          </a:p>
          <a:p>
            <a:endParaRPr lang="en-US" dirty="0"/>
          </a:p>
        </p:txBody>
      </p:sp>
      <p:sp>
        <p:nvSpPr>
          <p:cNvPr id="4" name="Slide Number Placeholder 3"/>
          <p:cNvSpPr>
            <a:spLocks noGrp="1"/>
          </p:cNvSpPr>
          <p:nvPr>
            <p:ph type="sldNum" sz="quarter" idx="5"/>
          </p:nvPr>
        </p:nvSpPr>
        <p:spPr/>
        <p:txBody>
          <a:bodyPr/>
          <a:lstStyle/>
          <a:p>
            <a:fld id="{A76C2377-0B09-4BE5-A798-80D17C4586AB}" type="slidenum">
              <a:rPr lang="en-US" smtClean="0"/>
              <a:t>29</a:t>
            </a:fld>
            <a:endParaRPr lang="en-US"/>
          </a:p>
        </p:txBody>
      </p:sp>
    </p:spTree>
    <p:extLst>
      <p:ext uri="{BB962C8B-B14F-4D97-AF65-F5344CB8AC3E}">
        <p14:creationId xmlns:p14="http://schemas.microsoft.com/office/powerpoint/2010/main" val="169544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Audits serve to identify how to maximize efficiency at an acceptable ROI.</a:t>
            </a:r>
          </a:p>
        </p:txBody>
      </p:sp>
      <p:sp>
        <p:nvSpPr>
          <p:cNvPr id="4" name="Slide Number Placeholder 3"/>
          <p:cNvSpPr>
            <a:spLocks noGrp="1"/>
          </p:cNvSpPr>
          <p:nvPr>
            <p:ph type="sldNum" sz="quarter" idx="5"/>
          </p:nvPr>
        </p:nvSpPr>
        <p:spPr/>
        <p:txBody>
          <a:bodyPr/>
          <a:lstStyle/>
          <a:p>
            <a:fld id="{A76C2377-0B09-4BE5-A798-80D17C4586AB}" type="slidenum">
              <a:rPr lang="en-US" smtClean="0"/>
              <a:t>3</a:t>
            </a:fld>
            <a:endParaRPr lang="en-US"/>
          </a:p>
        </p:txBody>
      </p:sp>
    </p:spTree>
    <p:extLst>
      <p:ext uri="{BB962C8B-B14F-4D97-AF65-F5344CB8AC3E}">
        <p14:creationId xmlns:p14="http://schemas.microsoft.com/office/powerpoint/2010/main" val="95683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Looking for opportunity…but energy analysis tells you if there’s opportunity.</a:t>
            </a:r>
          </a:p>
          <a:p>
            <a:r>
              <a:rPr lang="en-US" dirty="0"/>
              <a:t>Level 3 – Investment Grade…you only want to invest this level of effort in what you intend to implement.</a:t>
            </a:r>
          </a:p>
        </p:txBody>
      </p:sp>
      <p:sp>
        <p:nvSpPr>
          <p:cNvPr id="4" name="Slide Number Placeholder 3"/>
          <p:cNvSpPr>
            <a:spLocks noGrp="1"/>
          </p:cNvSpPr>
          <p:nvPr>
            <p:ph type="sldNum" sz="quarter" idx="5"/>
          </p:nvPr>
        </p:nvSpPr>
        <p:spPr/>
        <p:txBody>
          <a:bodyPr/>
          <a:lstStyle/>
          <a:p>
            <a:fld id="{A76C2377-0B09-4BE5-A798-80D17C4586AB}" type="slidenum">
              <a:rPr lang="en-US" smtClean="0"/>
              <a:t>4</a:t>
            </a:fld>
            <a:endParaRPr lang="en-US"/>
          </a:p>
        </p:txBody>
      </p:sp>
    </p:spTree>
    <p:extLst>
      <p:ext uri="{BB962C8B-B14F-4D97-AF65-F5344CB8AC3E}">
        <p14:creationId xmlns:p14="http://schemas.microsoft.com/office/powerpoint/2010/main" val="416820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be continuously benchmarking their buildings, not just when they do an energy audit.</a:t>
            </a:r>
          </a:p>
          <a:p>
            <a:r>
              <a:rPr lang="en-US" dirty="0"/>
              <a:t>Allows you to prioritize and focus on the best opportunities.</a:t>
            </a:r>
          </a:p>
        </p:txBody>
      </p:sp>
      <p:sp>
        <p:nvSpPr>
          <p:cNvPr id="4" name="Slide Number Placeholder 3"/>
          <p:cNvSpPr>
            <a:spLocks noGrp="1"/>
          </p:cNvSpPr>
          <p:nvPr>
            <p:ph type="sldNum" sz="quarter" idx="5"/>
          </p:nvPr>
        </p:nvSpPr>
        <p:spPr/>
        <p:txBody>
          <a:bodyPr/>
          <a:lstStyle/>
          <a:p>
            <a:fld id="{A76C2377-0B09-4BE5-A798-80D17C4586AB}" type="slidenum">
              <a:rPr lang="en-US" smtClean="0"/>
              <a:t>5</a:t>
            </a:fld>
            <a:endParaRPr lang="en-US"/>
          </a:p>
        </p:txBody>
      </p:sp>
    </p:spTree>
    <p:extLst>
      <p:ext uri="{BB962C8B-B14F-4D97-AF65-F5344CB8AC3E}">
        <p14:creationId xmlns:p14="http://schemas.microsoft.com/office/powerpoint/2010/main" val="162492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Segue to Bruce – Another key component in achieving net zero buildings is electrification.  Bruce is going to talk about an opportunity to achieve this using thermal storage and leveraging new tax incentives.</a:t>
            </a:r>
          </a:p>
          <a:p>
            <a:endParaRPr lang="en-US" dirty="0"/>
          </a:p>
        </p:txBody>
      </p:sp>
      <p:sp>
        <p:nvSpPr>
          <p:cNvPr id="4" name="Slide Number Placeholder 3"/>
          <p:cNvSpPr>
            <a:spLocks noGrp="1"/>
          </p:cNvSpPr>
          <p:nvPr>
            <p:ph type="sldNum" sz="quarter" idx="5"/>
          </p:nvPr>
        </p:nvSpPr>
        <p:spPr/>
        <p:txBody>
          <a:bodyPr/>
          <a:lstStyle/>
          <a:p>
            <a:fld id="{A76C2377-0B09-4BE5-A798-80D17C4586AB}" type="slidenum">
              <a:rPr lang="en-US" smtClean="0"/>
              <a:t>13</a:t>
            </a:fld>
            <a:endParaRPr lang="en-US"/>
          </a:p>
        </p:txBody>
      </p:sp>
    </p:spTree>
    <p:extLst>
      <p:ext uri="{BB962C8B-B14F-4D97-AF65-F5344CB8AC3E}">
        <p14:creationId xmlns:p14="http://schemas.microsoft.com/office/powerpoint/2010/main" val="379854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thermal storage device consists of a Polyethylene seamless tank.  The heat exchanger is made of almost 3 miles of polyethylene tubing spaced evenly apart.  The all-welded polyethylene heat exchanger takes up 10% of the volume of the tank.  80% of the volume is the water, and the final 10% is the expansion chamber, since when the water freeze it expands. This expansion just raise the water level in the tank.  When fully charged the tank is solid block of ice, except for the 6” of expansion water on top. And, with an inventory meter reading the expansion water level, we can tell the amount of energy stored in the tank. </a:t>
            </a:r>
            <a:r>
              <a:rPr lang="en-US" altLang="en-US" u="sng" dirty="0"/>
              <a:t>The H2O in the tank never leaves the tank.</a:t>
            </a:r>
            <a:r>
              <a:rPr lang="en-US" altLang="en-US" dirty="0"/>
              <a:t>  It simply changes from its "low energy " ice phase, to its "high energy" water phase.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4F2A5F-659C-4DA7-8985-15CC59E6B6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8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92FDA0E-EB05-08F2-B675-5E81011B6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22EE4FB8-23B9-950F-1CD1-A19B11CD93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[SLIDE] </a:t>
            </a:r>
            <a:r>
              <a:rPr lang="en-US" altLang="en-US" dirty="0"/>
              <a:t>If the chiller is connected to a hydronic heating loop, it can be placed into heating mode to satisfy the heating loads. Any coincident cooling that takes place may also be satisfied. However, as we learned during our previous program, unless excess heat is rejected, or deficit heating is inserted, the system will not likely balance in real time. If we need more heating than we have heat to reject, the energy stored in the tanks can serve as that source of heat. Remember: ice is water with enough energy removed. If still more energy is required in the building, we can operate the air-water heat pump too, and source more Btus from the outdoor air. We’ll revisit that mode in a moment. On the flip side, if we have more cooling than heating loads, cooling can be provided by the tanks or by the air-water heat pump operating in cooling mode. </a:t>
            </a:r>
          </a:p>
          <a:p>
            <a:pPr eaLnBrk="1" hangingPunct="1">
              <a:spcBef>
                <a:spcPct val="0"/>
              </a:spcBef>
            </a:pPr>
            <a:endParaRPr lang="en-US" altLang="en-US" dirty="0"/>
          </a:p>
        </p:txBody>
      </p:sp>
      <p:sp>
        <p:nvSpPr>
          <p:cNvPr id="50180" name="Slide Number Placeholder 3">
            <a:extLst>
              <a:ext uri="{FF2B5EF4-FFF2-40B4-BE49-F238E27FC236}">
                <a16:creationId xmlns:a16="http://schemas.microsoft.com/office/drawing/2014/main" id="{AAB5674A-1D85-8D48-2922-0064FDAB04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800">
              <a:defRPr>
                <a:solidFill>
                  <a:schemeClr val="tx1"/>
                </a:solidFill>
                <a:latin typeface="Calibri" panose="020F0502020204030204" pitchFamily="34" charset="0"/>
              </a:defRPr>
            </a:lvl1pPr>
            <a:lvl2pPr marL="742950" indent="-285750" defTabSz="939800">
              <a:defRPr>
                <a:solidFill>
                  <a:schemeClr val="tx1"/>
                </a:solidFill>
                <a:latin typeface="Calibri" panose="020F0502020204030204" pitchFamily="34" charset="0"/>
              </a:defRPr>
            </a:lvl2pPr>
            <a:lvl3pPr marL="1143000" indent="-228600" defTabSz="939800">
              <a:defRPr>
                <a:solidFill>
                  <a:schemeClr val="tx1"/>
                </a:solidFill>
                <a:latin typeface="Calibri" panose="020F0502020204030204" pitchFamily="34" charset="0"/>
              </a:defRPr>
            </a:lvl3pPr>
            <a:lvl4pPr marL="1600200" indent="-228600" defTabSz="939800">
              <a:defRPr>
                <a:solidFill>
                  <a:schemeClr val="tx1"/>
                </a:solidFill>
                <a:latin typeface="Calibri" panose="020F0502020204030204" pitchFamily="34" charset="0"/>
              </a:defRPr>
            </a:lvl4pPr>
            <a:lvl5pPr marL="2057400" indent="-228600" defTabSz="939800">
              <a:defRPr>
                <a:solidFill>
                  <a:schemeClr val="tx1"/>
                </a:solidFill>
                <a:latin typeface="Calibri" panose="020F0502020204030204" pitchFamily="34" charset="0"/>
              </a:defRPr>
            </a:lvl5pPr>
            <a:lvl6pPr marL="2514600" indent="-228600" defTabSz="939800" eaLnBrk="0" fontAlgn="base" hangingPunct="0">
              <a:spcBef>
                <a:spcPct val="0"/>
              </a:spcBef>
              <a:spcAft>
                <a:spcPct val="0"/>
              </a:spcAft>
              <a:defRPr>
                <a:solidFill>
                  <a:schemeClr val="tx1"/>
                </a:solidFill>
                <a:latin typeface="Calibri" panose="020F0502020204030204" pitchFamily="34" charset="0"/>
              </a:defRPr>
            </a:lvl6pPr>
            <a:lvl7pPr marL="2971800" indent="-228600" defTabSz="939800" eaLnBrk="0" fontAlgn="base" hangingPunct="0">
              <a:spcBef>
                <a:spcPct val="0"/>
              </a:spcBef>
              <a:spcAft>
                <a:spcPct val="0"/>
              </a:spcAft>
              <a:defRPr>
                <a:solidFill>
                  <a:schemeClr val="tx1"/>
                </a:solidFill>
                <a:latin typeface="Calibri" panose="020F0502020204030204" pitchFamily="34" charset="0"/>
              </a:defRPr>
            </a:lvl7pPr>
            <a:lvl8pPr marL="3429000" indent="-228600" defTabSz="939800" eaLnBrk="0" fontAlgn="base" hangingPunct="0">
              <a:spcBef>
                <a:spcPct val="0"/>
              </a:spcBef>
              <a:spcAft>
                <a:spcPct val="0"/>
              </a:spcAft>
              <a:defRPr>
                <a:solidFill>
                  <a:schemeClr val="tx1"/>
                </a:solidFill>
                <a:latin typeface="Calibri" panose="020F0502020204030204" pitchFamily="34" charset="0"/>
              </a:defRPr>
            </a:lvl8pPr>
            <a:lvl9pPr marL="3886200" indent="-228600" defTabSz="9398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39800" rtl="0" eaLnBrk="1" fontAlgn="base" latinLnBrk="0" hangingPunct="1">
              <a:lnSpc>
                <a:spcPct val="100000"/>
              </a:lnSpc>
              <a:spcBef>
                <a:spcPct val="0"/>
              </a:spcBef>
              <a:spcAft>
                <a:spcPct val="0"/>
              </a:spcAft>
              <a:buClrTx/>
              <a:buSzTx/>
              <a:buFontTx/>
              <a:buNone/>
              <a:tabLst/>
              <a:defRPr/>
            </a:pPr>
            <a:fld id="{19D51E42-FE56-47C4-A303-DE78BDA8689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398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1322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4D27CF84-5C06-63C8-BEC9-70384E0EBF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01896505-3048-5302-21A5-F53FFCC6F0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The energy stored in one 1190 tank is approximately equivalent to 2 million Btus which is about 14 gallons of fuel oil or about 20 </a:t>
            </a:r>
            <a:r>
              <a:rPr lang="en-US" altLang="en-US" dirty="0" err="1">
                <a:cs typeface="Calibri" panose="020F0502020204030204" pitchFamily="34" charset="0"/>
              </a:rPr>
              <a:t>therms</a:t>
            </a:r>
            <a:r>
              <a:rPr lang="en-US" altLang="en-US" dirty="0">
                <a:cs typeface="Calibri" panose="020F0502020204030204" pitchFamily="34" charset="0"/>
              </a:rPr>
              <a:t> of natural gas, </a:t>
            </a:r>
          </a:p>
          <a:p>
            <a:pPr eaLnBrk="1" hangingPunct="1">
              <a:spcBef>
                <a:spcPct val="0"/>
              </a:spcBef>
            </a:pPr>
            <a:r>
              <a:rPr lang="en-US" altLang="en-US" dirty="0">
                <a:cs typeface="Calibri" panose="020F0502020204030204" pitchFamily="34" charset="0"/>
              </a:rPr>
              <a:t>So, the 44 tanks in an installed system in NYC, has about 88 million Btus, which is equivalent to about 600 gallons of fuel oil. That’s a lot of heat!</a:t>
            </a:r>
          </a:p>
        </p:txBody>
      </p:sp>
      <p:sp>
        <p:nvSpPr>
          <p:cNvPr id="75780" name="Slide Number Placeholder 3">
            <a:extLst>
              <a:ext uri="{FF2B5EF4-FFF2-40B4-BE49-F238E27FC236}">
                <a16:creationId xmlns:a16="http://schemas.microsoft.com/office/drawing/2014/main" id="{FA58F2BA-DCF5-A139-0B69-9B6DA61FB8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BA1FB3-C002-4D18-B291-5D9D9278F8D5}"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4CD85229-ABB9-6169-B728-3FE3FBF20A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B44301A-073F-1DFA-9ACC-68C9809626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AWHP hot water temperature and capacity drop substantially as ambient temperatures approach their operational limit, typically 0F.  </a:t>
            </a:r>
          </a:p>
          <a:p>
            <a:pPr eaLnBrk="1" hangingPunct="1">
              <a:spcBef>
                <a:spcPct val="0"/>
              </a:spcBef>
            </a:pPr>
            <a:r>
              <a:rPr lang="en-US" altLang="en-US" b="1"/>
              <a:t>[CLICK]  </a:t>
            </a:r>
            <a:r>
              <a:rPr lang="en-US" altLang="en-US"/>
              <a:t>Using Chiller-Heaters and Thermal Storage provide a substantially broader operating map.   </a:t>
            </a:r>
          </a:p>
          <a:p>
            <a:pPr eaLnBrk="1" hangingPunct="1">
              <a:spcBef>
                <a:spcPct val="0"/>
              </a:spcBef>
            </a:pPr>
            <a:endParaRPr lang="en-US" altLang="en-US"/>
          </a:p>
          <a:p>
            <a:pPr eaLnBrk="1" hangingPunct="1">
              <a:spcBef>
                <a:spcPct val="0"/>
              </a:spcBef>
            </a:pPr>
            <a:r>
              <a:rPr lang="en-US" altLang="en-US"/>
              <a:t>Storage Source Heat Pump systems </a:t>
            </a:r>
            <a:r>
              <a:rPr lang="en-US" altLang="en-US" u="sng"/>
              <a:t>ARE</a:t>
            </a:r>
            <a:r>
              <a:rPr lang="en-US" altLang="en-US"/>
              <a:t> a heating solution for cold climate zones and they </a:t>
            </a:r>
            <a:r>
              <a:rPr lang="en-US" altLang="en-US" u="sng"/>
              <a:t>use today’s proven technology</a:t>
            </a:r>
            <a:r>
              <a:rPr lang="en-US" altLang="en-US"/>
              <a:t>.</a:t>
            </a:r>
          </a:p>
          <a:p>
            <a:pPr eaLnBrk="1" hangingPunct="1">
              <a:spcBef>
                <a:spcPct val="0"/>
              </a:spcBef>
            </a:pPr>
            <a:endParaRPr lang="en-US" altLang="en-US"/>
          </a:p>
        </p:txBody>
      </p:sp>
      <p:sp>
        <p:nvSpPr>
          <p:cNvPr id="79876" name="Slide Number Placeholder 3">
            <a:extLst>
              <a:ext uri="{FF2B5EF4-FFF2-40B4-BE49-F238E27FC236}">
                <a16:creationId xmlns:a16="http://schemas.microsoft.com/office/drawing/2014/main" id="{F4A1B0D3-E58A-96B8-75D2-513797015F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DC2921-B5A5-40F0-9934-92B0B84E614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532482-EA2B-6A7F-6F51-F571DF3495FF}"/>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blue and red logo&#10;&#10;Description automatically generated">
            <a:extLst>
              <a:ext uri="{FF2B5EF4-FFF2-40B4-BE49-F238E27FC236}">
                <a16:creationId xmlns:a16="http://schemas.microsoft.com/office/drawing/2014/main" id="{94F1A6CF-9E61-4075-C31E-29554680AA25}"/>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72757-E3D3-0DF0-814D-C913019D2224}"/>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and red logo&#10;&#10;Description automatically generated">
            <a:extLst>
              <a:ext uri="{FF2B5EF4-FFF2-40B4-BE49-F238E27FC236}">
                <a16:creationId xmlns:a16="http://schemas.microsoft.com/office/drawing/2014/main" id="{57BD000C-F5F4-B5D5-FDF8-8D14F43E289B}"/>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2DF6C5-B8F1-F8BA-B981-7349F7D6D5E8}"/>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and red logo&#10;&#10;Description automatically generated">
            <a:extLst>
              <a:ext uri="{FF2B5EF4-FFF2-40B4-BE49-F238E27FC236}">
                <a16:creationId xmlns:a16="http://schemas.microsoft.com/office/drawing/2014/main" id="{2CEBF0A1-F487-7FBD-7F9B-1ED80EABA556}"/>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1046281" y="402167"/>
            <a:ext cx="5443538" cy="609600"/>
          </a:xfrm>
          <a:prstGeom prst="rect">
            <a:avLst/>
          </a:prstGeom>
          <a:noFill/>
          <a:ln>
            <a:noFill/>
          </a:ln>
        </p:spPr>
        <p:txBody>
          <a:bodyPr/>
          <a:lstStyle/>
          <a:p>
            <a:pPr lvl="0"/>
            <a:r>
              <a:rPr lang="en-US" altLang="en-US" dirty="0"/>
              <a:t>Click to edit Master title style</a:t>
            </a:r>
          </a:p>
        </p:txBody>
      </p:sp>
      <p:sp>
        <p:nvSpPr>
          <p:cNvPr id="5" name="Content Placeholder 4"/>
          <p:cNvSpPr>
            <a:spLocks noGrp="1" noChangeArrowheads="1"/>
          </p:cNvSpPr>
          <p:nvPr>
            <p:ph idx="1"/>
          </p:nvPr>
        </p:nvSpPr>
        <p:spPr bwMode="auto">
          <a:xfrm>
            <a:off x="1046281" y="1752600"/>
            <a:ext cx="7772400" cy="4114800"/>
          </a:xfrm>
          <a:prstGeom prst="rect">
            <a:avLst/>
          </a:prstGeom>
          <a:noFill/>
          <a:ln>
            <a:noFill/>
          </a:ln>
          <a:effec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961026765"/>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_Full">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EB3BA066-1916-5BFC-BCE6-F763F93C3372}"/>
              </a:ext>
            </a:extLst>
          </p:cNvPr>
          <p:cNvSpPr txBox="1">
            <a:spLocks/>
          </p:cNvSpPr>
          <p:nvPr userDrawn="1"/>
        </p:nvSpPr>
        <p:spPr>
          <a:xfrm>
            <a:off x="8604774" y="6286502"/>
            <a:ext cx="418927" cy="363247"/>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E5E5E"/>
                </a:solidFill>
                <a:effectLst/>
                <a:uFillTx/>
                <a:latin typeface="Arial"/>
                <a:ea typeface="Arial"/>
                <a:cs typeface="Arial"/>
                <a:sym typeface="Arial"/>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fld id="{86CB4B4D-7CA3-9044-876B-883B54F8677D}" type="slidenum">
              <a:rPr lang="en-US" sz="675" smtClean="0"/>
              <a:pPr/>
              <a:t>‹#›</a:t>
            </a:fld>
            <a:endParaRPr lang="en-US" sz="675"/>
          </a:p>
        </p:txBody>
      </p:sp>
      <p:sp>
        <p:nvSpPr>
          <p:cNvPr id="9" name="Content Placeholder 12">
            <a:extLst>
              <a:ext uri="{FF2B5EF4-FFF2-40B4-BE49-F238E27FC236}">
                <a16:creationId xmlns:a16="http://schemas.microsoft.com/office/drawing/2014/main" id="{7EE56824-71AE-9DE9-0466-99A67BC43A3D}"/>
              </a:ext>
            </a:extLst>
          </p:cNvPr>
          <p:cNvSpPr>
            <a:spLocks noGrp="1"/>
          </p:cNvSpPr>
          <p:nvPr>
            <p:ph sz="quarter" idx="10"/>
          </p:nvPr>
        </p:nvSpPr>
        <p:spPr>
          <a:xfrm>
            <a:off x="220735" y="1550411"/>
            <a:ext cx="8694665" cy="4452045"/>
          </a:xfrm>
          <a:prstGeom prst="rect">
            <a:avLst/>
          </a:prstGeom>
        </p:spPr>
        <p:txBody>
          <a:bodyPr/>
          <a:lstStyle>
            <a:lvl1pPr marL="128585" indent="-128585">
              <a:buClr>
                <a:schemeClr val="accent3"/>
              </a:buClr>
              <a:buFont typeface="Arial" panose="020B0604020202020204" pitchFamily="34" charset="0"/>
              <a:buChar char="•"/>
              <a:defRPr sz="1500" b="0">
                <a:solidFill>
                  <a:schemeClr val="accent1"/>
                </a:solidFill>
                <a:latin typeface="Arial" panose="020B0604020202020204" pitchFamily="34" charset="0"/>
                <a:cs typeface="Arial" panose="020B0604020202020204" pitchFamily="34" charset="0"/>
              </a:defRPr>
            </a:lvl1pPr>
            <a:lvl2pPr marL="240024" indent="-120012">
              <a:spcBef>
                <a:spcPts val="225"/>
              </a:spcBef>
              <a:buClr>
                <a:schemeClr val="accent3"/>
              </a:buClr>
              <a:buFont typeface="System Font Regular"/>
              <a:buChar char="–"/>
              <a:defRPr sz="1200" b="0">
                <a:solidFill>
                  <a:schemeClr val="accent1"/>
                </a:solidFill>
                <a:latin typeface="Arial" panose="020B0604020202020204" pitchFamily="34" charset="0"/>
                <a:cs typeface="Arial" panose="020B0604020202020204" pitchFamily="34" charset="0"/>
              </a:defRPr>
            </a:lvl2pPr>
            <a:lvl3pPr marL="360036" indent="-120012">
              <a:spcBef>
                <a:spcPts val="113"/>
              </a:spcBef>
              <a:buClr>
                <a:schemeClr val="accent3"/>
              </a:buClr>
              <a:buFont typeface="System Font Regular"/>
              <a:buChar char="–"/>
              <a:defRPr sz="1200" b="0">
                <a:solidFill>
                  <a:schemeClr val="accent1"/>
                </a:solidFill>
                <a:latin typeface="Arial" panose="020B0604020202020204" pitchFamily="34" charset="0"/>
                <a:cs typeface="Arial" panose="020B0604020202020204" pitchFamily="34" charset="0"/>
              </a:defRPr>
            </a:lvl3pPr>
            <a:lvl4pPr marL="514337" indent="0">
              <a:buNone/>
              <a:defRPr sz="750"/>
            </a:lvl4pPr>
            <a:lvl5pPr marL="685783" indent="0">
              <a:buNone/>
              <a:defRPr sz="750"/>
            </a:lvl5pPr>
          </a:lstStyle>
          <a:p>
            <a:pPr lvl="0"/>
            <a:r>
              <a:rPr lang="en-US"/>
              <a:t>Click to edit Master text styles</a:t>
            </a:r>
          </a:p>
          <a:p>
            <a:pPr lvl="1"/>
            <a:r>
              <a:rPr lang="en-US"/>
              <a:t>Second level</a:t>
            </a:r>
          </a:p>
          <a:p>
            <a:pPr lvl="2"/>
            <a:r>
              <a:rPr lang="en-US"/>
              <a:t>Third level</a:t>
            </a:r>
          </a:p>
        </p:txBody>
      </p:sp>
      <p:sp>
        <p:nvSpPr>
          <p:cNvPr id="13" name="Headline Goes Here">
            <a:extLst>
              <a:ext uri="{FF2B5EF4-FFF2-40B4-BE49-F238E27FC236}">
                <a16:creationId xmlns:a16="http://schemas.microsoft.com/office/drawing/2014/main" id="{593152A2-651E-6A0C-CA34-024847EE6D2D}"/>
              </a:ext>
            </a:extLst>
          </p:cNvPr>
          <p:cNvSpPr txBox="1">
            <a:spLocks noGrp="1"/>
          </p:cNvSpPr>
          <p:nvPr>
            <p:ph type="body" sz="quarter" idx="21" hasCustomPrompt="1"/>
          </p:nvPr>
        </p:nvSpPr>
        <p:spPr>
          <a:xfrm>
            <a:off x="221058" y="482694"/>
            <a:ext cx="7322742" cy="438582"/>
          </a:xfrm>
          <a:prstGeom prst="rect">
            <a:avLst/>
          </a:prstGeom>
        </p:spPr>
        <p:txBody>
          <a:bodyPr wrap="square" anchor="ctr">
            <a:spAutoFit/>
          </a:bodyPr>
          <a:lstStyle>
            <a:lvl1pPr defTabSz="914354">
              <a:defRPr sz="2250" b="1">
                <a:solidFill>
                  <a:schemeClr val="accent1"/>
                </a:solidFill>
                <a:latin typeface="Arial"/>
                <a:ea typeface="Arial"/>
                <a:cs typeface="Arial"/>
                <a:sym typeface="Arial"/>
              </a:defRPr>
            </a:lvl1pPr>
          </a:lstStyle>
          <a:p>
            <a:r>
              <a:rPr lang="en-US"/>
              <a:t>Click to edit title</a:t>
            </a:r>
            <a:endParaRPr/>
          </a:p>
        </p:txBody>
      </p:sp>
      <p:sp>
        <p:nvSpPr>
          <p:cNvPr id="14" name="Headline Goes Here">
            <a:extLst>
              <a:ext uri="{FF2B5EF4-FFF2-40B4-BE49-F238E27FC236}">
                <a16:creationId xmlns:a16="http://schemas.microsoft.com/office/drawing/2014/main" id="{27C41EF0-518A-8F79-C461-2C270F612DF0}"/>
              </a:ext>
            </a:extLst>
          </p:cNvPr>
          <p:cNvSpPr txBox="1">
            <a:spLocks noGrp="1"/>
          </p:cNvSpPr>
          <p:nvPr>
            <p:ph type="body" sz="quarter" idx="25" hasCustomPrompt="1"/>
          </p:nvPr>
        </p:nvSpPr>
        <p:spPr>
          <a:xfrm>
            <a:off x="220734" y="991222"/>
            <a:ext cx="7322742" cy="253916"/>
          </a:xfrm>
          <a:prstGeom prst="rect">
            <a:avLst/>
          </a:prstGeom>
        </p:spPr>
        <p:txBody>
          <a:bodyPr wrap="square" anchor="ctr">
            <a:spAutoFit/>
          </a:bodyPr>
          <a:lstStyle>
            <a:lvl1pPr defTabSz="914354">
              <a:defRPr sz="1050">
                <a:solidFill>
                  <a:srgbClr val="3597B5"/>
                </a:solidFill>
                <a:latin typeface="Arial"/>
                <a:ea typeface="Arial"/>
                <a:cs typeface="Arial"/>
                <a:sym typeface="Arial"/>
              </a:defRPr>
            </a:lvl1pPr>
          </a:lstStyle>
          <a:p>
            <a:r>
              <a:rPr lang="en-US"/>
              <a:t>Click to edit sub-title</a:t>
            </a:r>
            <a:endParaRPr/>
          </a:p>
        </p:txBody>
      </p:sp>
    </p:spTree>
    <p:extLst>
      <p:ext uri="{BB962C8B-B14F-4D97-AF65-F5344CB8AC3E}">
        <p14:creationId xmlns:p14="http://schemas.microsoft.com/office/powerpoint/2010/main" val="268751358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6" descr="Shape, rectangle&#10;&#10;Description automatically generated">
            <a:extLst>
              <a:ext uri="{FF2B5EF4-FFF2-40B4-BE49-F238E27FC236}">
                <a16:creationId xmlns:a16="http://schemas.microsoft.com/office/drawing/2014/main" id="{97503005-5BCB-EC5F-4977-F2C41BC75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628650" y="234950"/>
            <a:ext cx="7886700" cy="892174"/>
          </a:xfrm>
        </p:spPr>
        <p:txBody>
          <a:bodyPr>
            <a:normAutofit/>
          </a:bodyPr>
          <a:lstStyle>
            <a:lvl1pPr>
              <a:defRPr sz="3000" b="1">
                <a:solidFill>
                  <a:schemeClr val="bg1">
                    <a:lumMod val="9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1">
            <a:extLst>
              <a:ext uri="{FF2B5EF4-FFF2-40B4-BE49-F238E27FC236}">
                <a16:creationId xmlns:a16="http://schemas.microsoft.com/office/drawing/2014/main" id="{5C58BB9D-88EA-993A-EB85-DD1C8510AD63}"/>
              </a:ext>
            </a:extLst>
          </p:cNvPr>
          <p:cNvSpPr>
            <a:spLocks noGrp="1"/>
          </p:cNvSpPr>
          <p:nvPr>
            <p:ph type="dt" sz="half" idx="10"/>
          </p:nvPr>
        </p:nvSpPr>
        <p:spPr/>
        <p:txBody>
          <a:bodyPr/>
          <a:lstStyle>
            <a:lvl1pPr>
              <a:defRPr/>
            </a:lvl1pPr>
          </a:lstStyle>
          <a:p>
            <a:pPr>
              <a:defRPr/>
            </a:pPr>
            <a:fld id="{021137AE-1C74-4BAD-818B-3BCE4935EC31}" type="datetimeFigureOut">
              <a:rPr lang="en-US"/>
              <a:pPr>
                <a:defRPr/>
              </a:pPr>
              <a:t>8/19/2024</a:t>
            </a:fld>
            <a:endParaRPr lang="en-US"/>
          </a:p>
        </p:txBody>
      </p:sp>
      <p:sp>
        <p:nvSpPr>
          <p:cNvPr id="4" name="Footer Placeholder 2">
            <a:extLst>
              <a:ext uri="{FF2B5EF4-FFF2-40B4-BE49-F238E27FC236}">
                <a16:creationId xmlns:a16="http://schemas.microsoft.com/office/drawing/2014/main" id="{3DF0C30E-9525-127F-DDD6-A19DEBA482F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233D764D-4EE3-87DE-7D04-FD972A3A2FBA}"/>
              </a:ext>
            </a:extLst>
          </p:cNvPr>
          <p:cNvSpPr>
            <a:spLocks noGrp="1"/>
          </p:cNvSpPr>
          <p:nvPr>
            <p:ph type="sldNum" sz="quarter" idx="12"/>
          </p:nvPr>
        </p:nvSpPr>
        <p:spPr/>
        <p:txBody>
          <a:bodyPr/>
          <a:lstStyle>
            <a:lvl1pPr>
              <a:defRPr/>
            </a:lvl1pPr>
          </a:lstStyle>
          <a:p>
            <a:pPr>
              <a:defRPr/>
            </a:pPr>
            <a:fld id="{A5C25815-8408-42D8-93C3-3112AD37F6BC}" type="slidenum">
              <a:rPr lang="en-US"/>
              <a:pPr>
                <a:defRPr/>
              </a:pPr>
              <a:t>‹#›</a:t>
            </a:fld>
            <a:endParaRPr lang="en-US"/>
          </a:p>
        </p:txBody>
      </p:sp>
    </p:spTree>
    <p:extLst>
      <p:ext uri="{BB962C8B-B14F-4D97-AF65-F5344CB8AC3E}">
        <p14:creationId xmlns:p14="http://schemas.microsoft.com/office/powerpoint/2010/main" val="420271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 Main Slide - Standard">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7EE6AC54-ACB3-D8E0-2265-A8E8D986A1DE}"/>
              </a:ext>
            </a:extLst>
          </p:cNvPr>
          <p:cNvSpPr txBox="1">
            <a:spLocks/>
          </p:cNvSpPr>
          <p:nvPr userDrawn="1"/>
        </p:nvSpPr>
        <p:spPr>
          <a:xfrm>
            <a:off x="8604647" y="6286500"/>
            <a:ext cx="419100" cy="363538"/>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5E5E5E"/>
                </a:solidFill>
                <a:effectLst/>
                <a:uFillTx/>
                <a:latin typeface="Arial"/>
                <a:ea typeface="Arial"/>
                <a:cs typeface="Arial"/>
                <a:sym typeface="Arial"/>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eaLnBrk="1">
              <a:defRPr/>
            </a:pPr>
            <a:fld id="{A87520E0-2D36-47B6-A1B9-227B38DB5657}" type="slidenum">
              <a:rPr lang="en-US" sz="675" smtClean="0"/>
              <a:pPr eaLnBrk="1">
                <a:defRPr/>
              </a:pPr>
              <a:t>‹#›</a:t>
            </a:fld>
            <a:endParaRPr lang="en-US" sz="675"/>
          </a:p>
        </p:txBody>
      </p:sp>
      <p:pic>
        <p:nvPicPr>
          <p:cNvPr id="3" name="Picture 7">
            <a:extLst>
              <a:ext uri="{FF2B5EF4-FFF2-40B4-BE49-F238E27FC236}">
                <a16:creationId xmlns:a16="http://schemas.microsoft.com/office/drawing/2014/main" id="{192C1B94-2A17-CCF6-F803-CC015A1249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300" y="203201"/>
            <a:ext cx="8920163"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12"/>
          <p:cNvSpPr>
            <a:spLocks noGrp="1"/>
          </p:cNvSpPr>
          <p:nvPr>
            <p:ph sz="quarter" idx="10"/>
          </p:nvPr>
        </p:nvSpPr>
        <p:spPr>
          <a:xfrm>
            <a:off x="220735" y="1550411"/>
            <a:ext cx="8694665" cy="4736090"/>
          </a:xfrm>
          <a:prstGeom prst="rect">
            <a:avLst/>
          </a:prstGeom>
        </p:spPr>
        <p:txBody>
          <a:bodyPr/>
          <a:lstStyle>
            <a:lvl1pPr marL="128585" indent="-128585">
              <a:buClr>
                <a:schemeClr val="accent3"/>
              </a:buClr>
              <a:buFont typeface="Arial" panose="020B0604020202020204" pitchFamily="34" charset="0"/>
              <a:buChar char="•"/>
              <a:defRPr sz="1500" b="0">
                <a:solidFill>
                  <a:schemeClr val="accent1"/>
                </a:solidFill>
                <a:latin typeface="Arial" panose="020B0604020202020204" pitchFamily="34" charset="0"/>
                <a:cs typeface="Arial" panose="020B0604020202020204" pitchFamily="34" charset="0"/>
              </a:defRPr>
            </a:lvl1pPr>
            <a:lvl2pPr marL="240024" indent="-120012">
              <a:spcBef>
                <a:spcPts val="225"/>
              </a:spcBef>
              <a:buClr>
                <a:schemeClr val="accent3"/>
              </a:buClr>
              <a:buFont typeface="System Font Regular"/>
              <a:buChar char="–"/>
              <a:defRPr sz="1200" b="0">
                <a:solidFill>
                  <a:schemeClr val="accent1"/>
                </a:solidFill>
                <a:latin typeface="Arial" panose="020B0604020202020204" pitchFamily="34" charset="0"/>
                <a:cs typeface="Arial" panose="020B0604020202020204" pitchFamily="34" charset="0"/>
              </a:defRPr>
            </a:lvl2pPr>
            <a:lvl3pPr marL="360036" indent="-120012">
              <a:spcBef>
                <a:spcPts val="113"/>
              </a:spcBef>
              <a:buClr>
                <a:schemeClr val="accent3"/>
              </a:buClr>
              <a:buFont typeface="System Font Regular"/>
              <a:buChar char="–"/>
              <a:defRPr sz="1200" b="0">
                <a:solidFill>
                  <a:schemeClr val="accent1"/>
                </a:solidFill>
                <a:latin typeface="Arial" panose="020B0604020202020204" pitchFamily="34" charset="0"/>
                <a:cs typeface="Arial" panose="020B0604020202020204" pitchFamily="34" charset="0"/>
              </a:defRPr>
            </a:lvl3pPr>
            <a:lvl4pPr marL="514337" indent="0">
              <a:buNone/>
              <a:defRPr sz="750"/>
            </a:lvl4pPr>
            <a:lvl5pPr marL="685783" indent="0">
              <a:buNone/>
              <a:defRPr sz="750"/>
            </a:lvl5pPr>
          </a:lstStyle>
          <a:p>
            <a:pPr lvl="0"/>
            <a:r>
              <a:rPr lang="en-US"/>
              <a:t>Click to edit Master text styles</a:t>
            </a:r>
          </a:p>
          <a:p>
            <a:pPr lvl="1"/>
            <a:r>
              <a:rPr lang="en-US"/>
              <a:t>Second level</a:t>
            </a:r>
          </a:p>
          <a:p>
            <a:pPr lvl="2"/>
            <a:r>
              <a:rPr lang="en-US"/>
              <a:t>Third level</a:t>
            </a:r>
          </a:p>
        </p:txBody>
      </p:sp>
      <p:sp>
        <p:nvSpPr>
          <p:cNvPr id="13" name="Headline Goes Here"/>
          <p:cNvSpPr txBox="1">
            <a:spLocks noGrp="1"/>
          </p:cNvSpPr>
          <p:nvPr>
            <p:ph type="body" sz="quarter" idx="21"/>
          </p:nvPr>
        </p:nvSpPr>
        <p:spPr>
          <a:xfrm>
            <a:off x="221058" y="482694"/>
            <a:ext cx="7322742" cy="438582"/>
          </a:xfrm>
          <a:prstGeom prst="rect">
            <a:avLst/>
          </a:prstGeom>
        </p:spPr>
        <p:txBody>
          <a:bodyPr anchor="ctr">
            <a:spAutoFit/>
          </a:bodyPr>
          <a:lstStyle>
            <a:lvl1pPr defTabSz="914354">
              <a:defRPr sz="2250" b="1">
                <a:solidFill>
                  <a:schemeClr val="accent1"/>
                </a:solidFill>
                <a:latin typeface="Arial"/>
                <a:ea typeface="Arial"/>
                <a:cs typeface="Arial"/>
                <a:sym typeface="Arial"/>
              </a:defRPr>
            </a:lvl1pPr>
          </a:lstStyle>
          <a:p>
            <a:pPr lvl="0"/>
            <a:r>
              <a:rPr lang="en-US"/>
              <a:t>Click to edit Master text styles</a:t>
            </a:r>
          </a:p>
        </p:txBody>
      </p:sp>
      <p:sp>
        <p:nvSpPr>
          <p:cNvPr id="14" name="Headline Goes Here"/>
          <p:cNvSpPr txBox="1">
            <a:spLocks noGrp="1"/>
          </p:cNvSpPr>
          <p:nvPr>
            <p:ph type="body" sz="quarter" idx="25"/>
          </p:nvPr>
        </p:nvSpPr>
        <p:spPr>
          <a:xfrm>
            <a:off x="220734" y="991222"/>
            <a:ext cx="7322742" cy="253916"/>
          </a:xfrm>
          <a:prstGeom prst="rect">
            <a:avLst/>
          </a:prstGeom>
        </p:spPr>
        <p:txBody>
          <a:bodyPr anchor="ctr">
            <a:spAutoFit/>
          </a:bodyPr>
          <a:lstStyle>
            <a:lvl1pPr defTabSz="914354">
              <a:defRPr sz="1050">
                <a:solidFill>
                  <a:srgbClr val="3597B5"/>
                </a:solidFill>
                <a:latin typeface="Arial"/>
                <a:ea typeface="Arial"/>
                <a:cs typeface="Arial"/>
                <a:sym typeface="Arial"/>
              </a:defRPr>
            </a:lvl1pPr>
          </a:lstStyle>
          <a:p>
            <a:pPr lvl="0"/>
            <a:r>
              <a:rPr lang="en-US"/>
              <a:t>Click to edit Master text styles</a:t>
            </a:r>
          </a:p>
        </p:txBody>
      </p:sp>
    </p:spTree>
    <p:extLst>
      <p:ext uri="{BB962C8B-B14F-4D97-AF65-F5344CB8AC3E}">
        <p14:creationId xmlns:p14="http://schemas.microsoft.com/office/powerpoint/2010/main" val="11941341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07C999-110A-D4B7-5A93-ECEB790D3C1F}"/>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and red logo&#10;&#10;Description automatically generated">
            <a:extLst>
              <a:ext uri="{FF2B5EF4-FFF2-40B4-BE49-F238E27FC236}">
                <a16:creationId xmlns:a16="http://schemas.microsoft.com/office/drawing/2014/main" id="{7353D0BA-AA13-26B5-3830-95D9B14FB25F}"/>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15CD52-7D6B-4A62-AB94-AF2010C0BAE4}"/>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and red logo&#10;&#10;Description automatically generated">
            <a:extLst>
              <a:ext uri="{FF2B5EF4-FFF2-40B4-BE49-F238E27FC236}">
                <a16:creationId xmlns:a16="http://schemas.microsoft.com/office/drawing/2014/main" id="{92E9DCE4-69BB-030B-5D4D-4E168950EC99}"/>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A0E1F4-9F25-6253-8BA0-7241089B2419}"/>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blue and red logo&#10;&#10;Description automatically generated">
            <a:extLst>
              <a:ext uri="{FF2B5EF4-FFF2-40B4-BE49-F238E27FC236}">
                <a16:creationId xmlns:a16="http://schemas.microsoft.com/office/drawing/2014/main" id="{7FABCE3A-F37C-865A-27FE-54239CD36D27}"/>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7E1799-983D-2CF7-648D-EDC40C9755DE}"/>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ue and red logo&#10;&#10;Description automatically generated">
            <a:extLst>
              <a:ext uri="{FF2B5EF4-FFF2-40B4-BE49-F238E27FC236}">
                <a16:creationId xmlns:a16="http://schemas.microsoft.com/office/drawing/2014/main" id="{164A8D3B-E84D-FEAC-F503-1891FC37B765}"/>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011FCC-C02B-5995-3915-7F7ECF4BA1A5}"/>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DA08ECFB-8060-1D1A-58FF-79F984DF762F}"/>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B03FC-7A9F-7109-68F3-CFF862B56963}"/>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blue and red logo&#10;&#10;Description automatically generated">
            <a:extLst>
              <a:ext uri="{FF2B5EF4-FFF2-40B4-BE49-F238E27FC236}">
                <a16:creationId xmlns:a16="http://schemas.microsoft.com/office/drawing/2014/main" id="{4C2AA5C1-75EE-502E-D8F2-72CCFFF4755A}"/>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Date Placeholder 1"/>
          <p:cNvSpPr>
            <a:spLocks noGrp="1"/>
          </p:cNvSpPr>
          <p:nvPr>
            <p:ph type="dt" sz="half" idx="10"/>
          </p:nvPr>
        </p:nvSpPr>
        <p:spPr/>
        <p:txBody>
          <a:bodyPr/>
          <a:lstStyle/>
          <a:p>
            <a:fld id="{5BCAD085-E8A6-8845-BD4E-CB4CCA059FC4}"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AF6CF4-33D6-0B69-2C1D-E7EBFD694FE6}"/>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blue and red logo&#10;&#10;Description automatically generated">
            <a:extLst>
              <a:ext uri="{FF2B5EF4-FFF2-40B4-BE49-F238E27FC236}">
                <a16:creationId xmlns:a16="http://schemas.microsoft.com/office/drawing/2014/main" id="{372E7065-F25F-4201-7659-56DBC11E2251}"/>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C2EB2D-89B8-00DC-30C9-3BD70434075C}"/>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ue and red logo&#10;&#10;Description automatically generated">
            <a:extLst>
              <a:ext uri="{FF2B5EF4-FFF2-40B4-BE49-F238E27FC236}">
                <a16:creationId xmlns:a16="http://schemas.microsoft.com/office/drawing/2014/main" id="{ED2927FC-2E9E-4DF6-0627-66218F80355D}"/>
              </a:ext>
            </a:extLst>
          </p:cNvPr>
          <p:cNvPicPr>
            <a:picLocks noChangeAspect="1"/>
          </p:cNvPicPr>
          <p:nvPr userDrawn="1"/>
        </p:nvPicPr>
        <p:blipFill>
          <a:blip r:embed="rId2"/>
          <a:stretch>
            <a:fillRect/>
          </a:stretch>
        </p:blipFill>
        <p:spPr>
          <a:xfrm>
            <a:off x="6886575" y="6176484"/>
            <a:ext cx="2187433" cy="653562"/>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5052F2-CAEF-BD2E-50B6-5B41245D417F}"/>
              </a:ext>
            </a:extLst>
          </p:cNvPr>
          <p:cNvSpPr/>
          <p:nvPr userDrawn="1"/>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ue and red logo&#10;&#10;Description automatically generated">
            <a:extLst>
              <a:ext uri="{FF2B5EF4-FFF2-40B4-BE49-F238E27FC236}">
                <a16:creationId xmlns:a16="http://schemas.microsoft.com/office/drawing/2014/main" id="{0C248FC1-5A10-2A36-1A88-6F84E7A75395}"/>
              </a:ext>
            </a:extLst>
          </p:cNvPr>
          <p:cNvPicPr>
            <a:picLocks noChangeAspect="1"/>
          </p:cNvPicPr>
          <p:nvPr userDrawn="1"/>
        </p:nvPicPr>
        <p:blipFill>
          <a:blip r:embed="rId17"/>
          <a:stretch>
            <a:fillRect/>
          </a:stretch>
        </p:blipFill>
        <p:spPr>
          <a:xfrm>
            <a:off x="6886575" y="6176484"/>
            <a:ext cx="2187433" cy="65356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irs.gov/pub/irs-pdf/i3468.pdf" TargetMode="External"/><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package" Target="../embeddings/Microsoft_Excel_Worksheet.xlsx"/><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1AF6E-F5FC-EACF-68EE-EA267A5397ED}"/>
              </a:ext>
            </a:extLst>
          </p:cNvPr>
          <p:cNvSpPr/>
          <p:nvPr/>
        </p:nvSpPr>
        <p:spPr>
          <a:xfrm>
            <a:off x="168676" y="168676"/>
            <a:ext cx="8814611" cy="6552799"/>
          </a:xfrm>
          <a:prstGeom prst="rect">
            <a:avLst/>
          </a:prstGeom>
          <a:gradFill flip="none" rotWithShape="1">
            <a:gsLst>
              <a:gs pos="11000">
                <a:schemeClr val="accent1">
                  <a:alpha val="0"/>
                  <a:lumMod val="0"/>
                  <a:lumOff val="100000"/>
                </a:schemeClr>
              </a:gs>
              <a:gs pos="27000">
                <a:schemeClr val="accent1">
                  <a:lumMod val="48000"/>
                  <a:lumOff val="52000"/>
                </a:schemeClr>
              </a:gs>
              <a:gs pos="9000">
                <a:schemeClr val="accent1">
                  <a:lumMod val="45000"/>
                  <a:lumOff val="55000"/>
                </a:schemeClr>
              </a:gs>
              <a:gs pos="54000">
                <a:schemeClr val="accent1">
                  <a:lumMod val="30000"/>
                  <a:lumOff val="70000"/>
                </a:schemeClr>
              </a:gs>
            </a:gsLst>
            <a:path path="circle">
              <a:fillToRect t="100000" r="100000"/>
            </a:path>
            <a:tileRect l="-100000" b="-100000"/>
          </a:gradFill>
          <a:ln w="76200">
            <a:solidFill>
              <a:schemeClr val="tx2">
                <a:alpha val="98000"/>
              </a:schemeClr>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5275" y="523875"/>
            <a:ext cx="8562975" cy="2495551"/>
          </a:xfrm>
        </p:spPr>
        <p:txBody>
          <a:bodyPr>
            <a:normAutofit fontScale="90000"/>
          </a:bodyPr>
          <a:lstStyle/>
          <a:p>
            <a:r>
              <a:rPr sz="4700" b="1" u="sng" dirty="0">
                <a:solidFill>
                  <a:schemeClr val="tx1"/>
                </a:solidFill>
              </a:rPr>
              <a:t>Energy Audits &amp; Thermal Batteries</a:t>
            </a:r>
            <a:br>
              <a:rPr lang="en-US" dirty="0">
                <a:solidFill>
                  <a:schemeClr val="tx1"/>
                </a:solidFill>
              </a:rPr>
            </a:br>
            <a:r>
              <a:rPr sz="3600" dirty="0">
                <a:solidFill>
                  <a:schemeClr val="tx1"/>
                </a:solidFill>
              </a:rPr>
              <a:t>Key Steps </a:t>
            </a:r>
            <a:r>
              <a:rPr lang="en-US" sz="3600" dirty="0">
                <a:solidFill>
                  <a:schemeClr val="tx1"/>
                </a:solidFill>
              </a:rPr>
              <a:t>On Your</a:t>
            </a:r>
            <a:r>
              <a:rPr sz="3600" dirty="0">
                <a:solidFill>
                  <a:schemeClr val="tx1"/>
                </a:solidFill>
              </a:rPr>
              <a:t> Path to </a:t>
            </a:r>
            <a:r>
              <a:rPr lang="en-US" sz="3600" dirty="0">
                <a:solidFill>
                  <a:schemeClr val="tx1"/>
                </a:solidFill>
              </a:rPr>
              <a:t>Net Zero</a:t>
            </a:r>
            <a:br>
              <a:rPr lang="en-US" sz="3600" dirty="0">
                <a:solidFill>
                  <a:schemeClr val="tx1"/>
                </a:solidFill>
              </a:rPr>
            </a:br>
            <a:r>
              <a:rPr lang="en-US" sz="3600" dirty="0">
                <a:solidFill>
                  <a:schemeClr val="tx1"/>
                </a:solidFill>
              </a:rPr>
              <a:t>August 23, 2024</a:t>
            </a:r>
            <a:endParaRPr dirty="0">
              <a:solidFill>
                <a:schemeClr val="tx1"/>
              </a:solidFill>
            </a:endParaRPr>
          </a:p>
        </p:txBody>
      </p:sp>
      <p:sp>
        <p:nvSpPr>
          <p:cNvPr id="3" name="Subtitle 2"/>
          <p:cNvSpPr>
            <a:spLocks noGrp="1"/>
          </p:cNvSpPr>
          <p:nvPr>
            <p:ph type="subTitle" idx="1"/>
          </p:nvPr>
        </p:nvSpPr>
        <p:spPr>
          <a:xfrm>
            <a:off x="1371600" y="3886200"/>
            <a:ext cx="6400800" cy="1628775"/>
          </a:xfrm>
        </p:spPr>
        <p:txBody>
          <a:bodyPr>
            <a:normAutofit fontScale="92500" lnSpcReduction="10000"/>
          </a:bodyPr>
          <a:lstStyle/>
          <a:p>
            <a:pPr algn="l"/>
            <a:r>
              <a:rPr lang="en-US" dirty="0">
                <a:solidFill>
                  <a:schemeClr val="tx1"/>
                </a:solidFill>
              </a:rPr>
              <a:t>Adam Phillips, PE, CEM</a:t>
            </a:r>
          </a:p>
          <a:p>
            <a:pPr algn="l"/>
            <a:endParaRPr lang="en-US" dirty="0">
              <a:solidFill>
                <a:schemeClr val="tx1"/>
              </a:solidFill>
            </a:endParaRPr>
          </a:p>
          <a:p>
            <a:pPr algn="l"/>
            <a:r>
              <a:rPr lang="en-US" dirty="0">
                <a:solidFill>
                  <a:schemeClr val="tx1"/>
                </a:solidFill>
              </a:rPr>
              <a:t>Bruce Lindsay, PE, CEM</a:t>
            </a:r>
            <a:endParaRPr dirty="0">
              <a:solidFill>
                <a:schemeClr val="tx1"/>
              </a:solidFill>
            </a:endParaRPr>
          </a:p>
        </p:txBody>
      </p:sp>
      <p:pic>
        <p:nvPicPr>
          <p:cNvPr id="5" name="Picture 4" descr="A blue and red logo&#10;&#10;Description automatically generated">
            <a:extLst>
              <a:ext uri="{FF2B5EF4-FFF2-40B4-BE49-F238E27FC236}">
                <a16:creationId xmlns:a16="http://schemas.microsoft.com/office/drawing/2014/main" id="{9DDCD1D7-48EF-12EB-5A0D-D676BB79CC74}"/>
              </a:ext>
            </a:extLst>
          </p:cNvPr>
          <p:cNvPicPr>
            <a:picLocks noChangeAspect="1"/>
          </p:cNvPicPr>
          <p:nvPr/>
        </p:nvPicPr>
        <p:blipFill>
          <a:blip r:embed="rId3"/>
          <a:stretch>
            <a:fillRect/>
          </a:stretch>
        </p:blipFill>
        <p:spPr>
          <a:xfrm>
            <a:off x="6886575" y="6176484"/>
            <a:ext cx="2187433" cy="653562"/>
          </a:xfrm>
          <a:prstGeom prst="rect">
            <a:avLst/>
          </a:prstGeom>
          <a:noFill/>
        </p:spPr>
      </p:pic>
      <p:pic>
        <p:nvPicPr>
          <p:cNvPr id="6" name="Picture 5" descr="A picture containing font, graphics, text, graphic design&#10;&#10;Description automatically generated">
            <a:extLst>
              <a:ext uri="{FF2B5EF4-FFF2-40B4-BE49-F238E27FC236}">
                <a16:creationId xmlns:a16="http://schemas.microsoft.com/office/drawing/2014/main" id="{DC3FBA8E-F9D8-7622-474C-955A0D48D51E}"/>
              </a:ext>
            </a:extLst>
          </p:cNvPr>
          <p:cNvPicPr>
            <a:picLocks noChangeAspect="1"/>
          </p:cNvPicPr>
          <p:nvPr/>
        </p:nvPicPr>
        <p:blipFill>
          <a:blip r:embed="rId4"/>
          <a:stretch>
            <a:fillRect/>
          </a:stretch>
        </p:blipFill>
        <p:spPr>
          <a:xfrm>
            <a:off x="5326230" y="3854838"/>
            <a:ext cx="1455570" cy="556643"/>
          </a:xfrm>
          <a:prstGeom prst="rect">
            <a:avLst/>
          </a:prstGeom>
          <a:noFill/>
        </p:spPr>
      </p:pic>
      <p:pic>
        <p:nvPicPr>
          <p:cNvPr id="7" name="Picture 6">
            <a:extLst>
              <a:ext uri="{FF2B5EF4-FFF2-40B4-BE49-F238E27FC236}">
                <a16:creationId xmlns:a16="http://schemas.microsoft.com/office/drawing/2014/main" id="{864153A0-C884-29C8-ED61-A41EE9678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230" y="4797243"/>
            <a:ext cx="1952672" cy="652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4928-BC6E-FEB1-7919-FBA8F2EBD2B1}"/>
              </a:ext>
            </a:extLst>
          </p:cNvPr>
          <p:cNvSpPr>
            <a:spLocks noGrp="1"/>
          </p:cNvSpPr>
          <p:nvPr>
            <p:ph type="title"/>
          </p:nvPr>
        </p:nvSpPr>
        <p:spPr/>
        <p:txBody>
          <a:bodyPr/>
          <a:lstStyle/>
          <a:p>
            <a:r>
              <a:rPr lang="en-US" b="1" u="sng" dirty="0"/>
              <a:t>Collaborate</a:t>
            </a:r>
          </a:p>
        </p:txBody>
      </p:sp>
      <p:sp>
        <p:nvSpPr>
          <p:cNvPr id="3" name="Content Placeholder 2">
            <a:extLst>
              <a:ext uri="{FF2B5EF4-FFF2-40B4-BE49-F238E27FC236}">
                <a16:creationId xmlns:a16="http://schemas.microsoft.com/office/drawing/2014/main" id="{E824E31C-7CE1-89B8-CFE6-98F2C4EE2E7C}"/>
              </a:ext>
            </a:extLst>
          </p:cNvPr>
          <p:cNvSpPr>
            <a:spLocks noGrp="1"/>
          </p:cNvSpPr>
          <p:nvPr>
            <p:ph idx="1"/>
          </p:nvPr>
        </p:nvSpPr>
        <p:spPr/>
        <p:txBody>
          <a:bodyPr>
            <a:normAutofit fontScale="77500" lnSpcReduction="20000"/>
          </a:bodyPr>
          <a:lstStyle/>
          <a:p>
            <a:r>
              <a:rPr lang="en-US" dirty="0"/>
              <a:t>With your organization:</a:t>
            </a:r>
          </a:p>
          <a:p>
            <a:pPr lvl="1"/>
            <a:r>
              <a:rPr lang="en-US" dirty="0"/>
              <a:t>Find supporters</a:t>
            </a:r>
          </a:p>
          <a:p>
            <a:pPr lvl="1"/>
            <a:r>
              <a:rPr lang="en-US" dirty="0"/>
              <a:t>Find additional funding sources</a:t>
            </a:r>
          </a:p>
          <a:p>
            <a:r>
              <a:rPr lang="en-US" dirty="0"/>
              <a:t>With your industry:</a:t>
            </a:r>
          </a:p>
          <a:p>
            <a:pPr lvl="1"/>
            <a:r>
              <a:rPr lang="en-US" dirty="0"/>
              <a:t>Peer benchmarking</a:t>
            </a:r>
          </a:p>
          <a:p>
            <a:pPr lvl="1"/>
            <a:r>
              <a:rPr lang="en-US" dirty="0"/>
              <a:t>Industry best practices</a:t>
            </a:r>
          </a:p>
          <a:p>
            <a:pPr lvl="1"/>
            <a:r>
              <a:rPr lang="en-US" dirty="0"/>
              <a:t>Peer successes</a:t>
            </a:r>
          </a:p>
          <a:p>
            <a:r>
              <a:rPr lang="en-US" dirty="0"/>
              <a:t>With your energy auditor:</a:t>
            </a:r>
          </a:p>
          <a:p>
            <a:pPr lvl="1"/>
            <a:r>
              <a:rPr lang="en-US" dirty="0"/>
              <a:t>Goals</a:t>
            </a:r>
          </a:p>
          <a:p>
            <a:pPr lvl="1"/>
            <a:r>
              <a:rPr lang="en-US" dirty="0"/>
              <a:t>Criteria</a:t>
            </a:r>
          </a:p>
          <a:p>
            <a:pPr lvl="1"/>
            <a:r>
              <a:rPr lang="en-US" dirty="0"/>
              <a:t>Building documentation</a:t>
            </a:r>
          </a:p>
          <a:p>
            <a:pPr lvl="1"/>
            <a:r>
              <a:rPr lang="en-US" dirty="0"/>
              <a:t>Issues &amp; opportunities</a:t>
            </a:r>
          </a:p>
          <a:p>
            <a:pPr lvl="1"/>
            <a:r>
              <a:rPr lang="en-US" dirty="0"/>
              <a:t>Previous studies</a:t>
            </a:r>
          </a:p>
        </p:txBody>
      </p:sp>
      <p:sp>
        <p:nvSpPr>
          <p:cNvPr id="4" name="TextBox 3">
            <a:extLst>
              <a:ext uri="{FF2B5EF4-FFF2-40B4-BE49-F238E27FC236}">
                <a16:creationId xmlns:a16="http://schemas.microsoft.com/office/drawing/2014/main" id="{C5A6FE35-A372-F642-80DA-D688753DE902}"/>
              </a:ext>
            </a:extLst>
          </p:cNvPr>
          <p:cNvSpPr txBox="1"/>
          <p:nvPr/>
        </p:nvSpPr>
        <p:spPr>
          <a:xfrm>
            <a:off x="5314950" y="4543425"/>
            <a:ext cx="1857375" cy="1200329"/>
          </a:xfrm>
          <a:prstGeom prst="rect">
            <a:avLst/>
          </a:prstGeom>
          <a:noFill/>
        </p:spPr>
        <p:txBody>
          <a:bodyPr wrap="square" rtlCol="0">
            <a:spAutoFit/>
          </a:bodyPr>
          <a:lstStyle/>
          <a:p>
            <a:pPr algn="ctr"/>
            <a:r>
              <a:rPr lang="en-US" b="1" i="1" dirty="0">
                <a:solidFill>
                  <a:srgbClr val="FF0000"/>
                </a:solidFill>
              </a:rPr>
              <a:t>Not Sharing Information Reduces Audit Value!!!</a:t>
            </a:r>
          </a:p>
        </p:txBody>
      </p:sp>
      <p:pic>
        <p:nvPicPr>
          <p:cNvPr id="4098" name="Picture 2" descr="handshake, client ...">
            <a:extLst>
              <a:ext uri="{FF2B5EF4-FFF2-40B4-BE49-F238E27FC236}">
                <a16:creationId xmlns:a16="http://schemas.microsoft.com/office/drawing/2014/main" id="{A1E788D6-105B-7B58-AD30-ACED58CF6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6" y="1370191"/>
            <a:ext cx="2495550" cy="2495550"/>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27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2CEA-F5C6-3AC1-BBB7-16678DDBB060}"/>
              </a:ext>
            </a:extLst>
          </p:cNvPr>
          <p:cNvSpPr>
            <a:spLocks noGrp="1"/>
          </p:cNvSpPr>
          <p:nvPr>
            <p:ph type="title"/>
          </p:nvPr>
        </p:nvSpPr>
        <p:spPr/>
        <p:txBody>
          <a:bodyPr/>
          <a:lstStyle/>
          <a:p>
            <a:r>
              <a:rPr lang="en-US" b="1" u="sng" dirty="0"/>
              <a:t>Leverage Free &amp; Cheap Money</a:t>
            </a:r>
          </a:p>
        </p:txBody>
      </p:sp>
      <p:sp>
        <p:nvSpPr>
          <p:cNvPr id="3" name="Content Placeholder 2">
            <a:extLst>
              <a:ext uri="{FF2B5EF4-FFF2-40B4-BE49-F238E27FC236}">
                <a16:creationId xmlns:a16="http://schemas.microsoft.com/office/drawing/2014/main" id="{34234A59-1C87-5E1F-454F-1132ACAE50D1}"/>
              </a:ext>
            </a:extLst>
          </p:cNvPr>
          <p:cNvSpPr>
            <a:spLocks noGrp="1"/>
          </p:cNvSpPr>
          <p:nvPr>
            <p:ph idx="1"/>
          </p:nvPr>
        </p:nvSpPr>
        <p:spPr>
          <a:xfrm>
            <a:off x="457200" y="1600200"/>
            <a:ext cx="5314949" cy="4525963"/>
          </a:xfrm>
        </p:spPr>
        <p:txBody>
          <a:bodyPr>
            <a:normAutofit fontScale="92500" lnSpcReduction="20000"/>
          </a:bodyPr>
          <a:lstStyle/>
          <a:p>
            <a:r>
              <a:rPr lang="en-US" dirty="0"/>
              <a:t>Utility Incentive Programs</a:t>
            </a:r>
          </a:p>
          <a:p>
            <a:pPr lvl="1"/>
            <a:r>
              <a:rPr lang="en-US" dirty="0"/>
              <a:t>First Cost Discount</a:t>
            </a:r>
          </a:p>
          <a:p>
            <a:r>
              <a:rPr lang="en-US" dirty="0"/>
              <a:t>State &amp; Federal Tax Incentives</a:t>
            </a:r>
          </a:p>
          <a:p>
            <a:pPr lvl="1"/>
            <a:r>
              <a:rPr lang="en-US" dirty="0"/>
              <a:t>Inflation Reduction Act, </a:t>
            </a:r>
            <a:r>
              <a:rPr lang="en-US" dirty="0" err="1"/>
              <a:t>EPAct</a:t>
            </a:r>
            <a:endParaRPr lang="en-US" dirty="0"/>
          </a:p>
          <a:p>
            <a:r>
              <a:rPr lang="en-US" dirty="0"/>
              <a:t>Revolving Energy Loans &amp; Grants</a:t>
            </a:r>
          </a:p>
          <a:p>
            <a:pPr lvl="1"/>
            <a:r>
              <a:rPr lang="en-US" dirty="0"/>
              <a:t>MO Department of Natural Resources</a:t>
            </a:r>
          </a:p>
          <a:p>
            <a:r>
              <a:rPr lang="en-US" dirty="0"/>
              <a:t>Special Financing Vehicles</a:t>
            </a:r>
          </a:p>
          <a:p>
            <a:pPr lvl="1"/>
            <a:r>
              <a:rPr lang="en-US" dirty="0"/>
              <a:t>C-PACE, Energy Savings Performance Contracting</a:t>
            </a:r>
          </a:p>
          <a:p>
            <a:endParaRPr lang="en-US" dirty="0"/>
          </a:p>
        </p:txBody>
      </p:sp>
      <p:pic>
        <p:nvPicPr>
          <p:cNvPr id="3074" name="Picture 2" descr="Contact Us - Ameren Missouri">
            <a:extLst>
              <a:ext uri="{FF2B5EF4-FFF2-40B4-BE49-F238E27FC236}">
                <a16:creationId xmlns:a16="http://schemas.microsoft.com/office/drawing/2014/main" id="{C2A9FA83-D6E3-2A5F-8102-B8C54895A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975" y="1600200"/>
            <a:ext cx="2028825" cy="1056816"/>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pic>
        <p:nvPicPr>
          <p:cNvPr id="3080" name="Picture 8" descr="File:Flag of the United States ...">
            <a:extLst>
              <a:ext uri="{FF2B5EF4-FFF2-40B4-BE49-F238E27FC236}">
                <a16:creationId xmlns:a16="http://schemas.microsoft.com/office/drawing/2014/main" id="{76BE1AC5-90F2-A020-5EB6-DC92DA508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6" t="12576" r="26552" b="13286"/>
          <a:stretch/>
        </p:blipFill>
        <p:spPr bwMode="auto">
          <a:xfrm>
            <a:off x="7296150" y="2880853"/>
            <a:ext cx="1247775" cy="1228725"/>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pic>
        <p:nvPicPr>
          <p:cNvPr id="3082" name="Picture 10" descr="Natural Resources Directory ...">
            <a:extLst>
              <a:ext uri="{FF2B5EF4-FFF2-40B4-BE49-F238E27FC236}">
                <a16:creationId xmlns:a16="http://schemas.microsoft.com/office/drawing/2014/main" id="{2BB4F286-E53B-5479-54DB-7AACB70DB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00" r="15999" b="8476"/>
          <a:stretch/>
        </p:blipFill>
        <p:spPr bwMode="auto">
          <a:xfrm>
            <a:off x="5795962" y="2980636"/>
            <a:ext cx="1247775" cy="1743534"/>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pic>
        <p:nvPicPr>
          <p:cNvPr id="3084" name="Picture 12" descr="Home">
            <a:extLst>
              <a:ext uri="{FF2B5EF4-FFF2-40B4-BE49-F238E27FC236}">
                <a16:creationId xmlns:a16="http://schemas.microsoft.com/office/drawing/2014/main" id="{B4E47AFA-0BA0-2FF8-DF81-D425A2CD69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6" t="15477" r="14334" b="17262"/>
          <a:stretch/>
        </p:blipFill>
        <p:spPr bwMode="auto">
          <a:xfrm>
            <a:off x="6534149" y="4918973"/>
            <a:ext cx="2143125" cy="1076325"/>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58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366F-4122-8DA4-7A09-DCFD4FA2BA6E}"/>
              </a:ext>
            </a:extLst>
          </p:cNvPr>
          <p:cNvSpPr>
            <a:spLocks noGrp="1"/>
          </p:cNvSpPr>
          <p:nvPr>
            <p:ph type="title"/>
          </p:nvPr>
        </p:nvSpPr>
        <p:spPr>
          <a:xfrm>
            <a:off x="457200" y="320040"/>
            <a:ext cx="8229600" cy="903288"/>
          </a:xfrm>
        </p:spPr>
        <p:txBody>
          <a:bodyPr>
            <a:normAutofit/>
          </a:bodyPr>
          <a:lstStyle/>
          <a:p>
            <a:r>
              <a:rPr lang="en-US" b="1" u="sng" dirty="0"/>
              <a:t>Leverage Savings</a:t>
            </a:r>
          </a:p>
        </p:txBody>
      </p:sp>
      <p:sp>
        <p:nvSpPr>
          <p:cNvPr id="3" name="Content Placeholder 2">
            <a:extLst>
              <a:ext uri="{FF2B5EF4-FFF2-40B4-BE49-F238E27FC236}">
                <a16:creationId xmlns:a16="http://schemas.microsoft.com/office/drawing/2014/main" id="{7CF087D9-8C2A-F082-C726-46A9A45B8D35}"/>
              </a:ext>
            </a:extLst>
          </p:cNvPr>
          <p:cNvSpPr>
            <a:spLocks noGrp="1"/>
          </p:cNvSpPr>
          <p:nvPr>
            <p:ph idx="1"/>
          </p:nvPr>
        </p:nvSpPr>
        <p:spPr>
          <a:xfrm>
            <a:off x="240030" y="2149157"/>
            <a:ext cx="4834890" cy="4388803"/>
          </a:xfrm>
        </p:spPr>
        <p:txBody>
          <a:bodyPr>
            <a:normAutofit fontScale="92500" lnSpcReduction="10000"/>
          </a:bodyPr>
          <a:lstStyle/>
          <a:p>
            <a:r>
              <a:rPr lang="en-US" dirty="0"/>
              <a:t>Bundle short and long payback projects to meet more facility needs.</a:t>
            </a:r>
          </a:p>
          <a:p>
            <a:r>
              <a:rPr lang="en-US" dirty="0"/>
              <a:t>Combine upgrades with other organizational objectives</a:t>
            </a:r>
          </a:p>
          <a:p>
            <a:pPr lvl="1"/>
            <a:r>
              <a:rPr lang="en-US" dirty="0"/>
              <a:t>Marketing – Energy Dashboard (facility staff visibility)</a:t>
            </a:r>
          </a:p>
          <a:p>
            <a:pPr lvl="1"/>
            <a:r>
              <a:rPr lang="en-US" dirty="0"/>
              <a:t>Sustainability – Shareholders</a:t>
            </a:r>
          </a:p>
          <a:p>
            <a:pPr lvl="2"/>
            <a:endParaRPr lang="en-US" dirty="0"/>
          </a:p>
        </p:txBody>
      </p:sp>
      <p:sp>
        <p:nvSpPr>
          <p:cNvPr id="4" name="Content Placeholder 2">
            <a:extLst>
              <a:ext uri="{FF2B5EF4-FFF2-40B4-BE49-F238E27FC236}">
                <a16:creationId xmlns:a16="http://schemas.microsoft.com/office/drawing/2014/main" id="{058F9A8D-B3A1-F6FB-BEEE-B0C8B3D88B4B}"/>
              </a:ext>
            </a:extLst>
          </p:cNvPr>
          <p:cNvSpPr txBox="1">
            <a:spLocks/>
          </p:cNvSpPr>
          <p:nvPr/>
        </p:nvSpPr>
        <p:spPr>
          <a:xfrm>
            <a:off x="575310" y="1417638"/>
            <a:ext cx="8111490" cy="6969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i="1" dirty="0"/>
              <a:t>Think Strategically to Maximize Value</a:t>
            </a:r>
          </a:p>
        </p:txBody>
      </p:sp>
      <p:pic>
        <p:nvPicPr>
          <p:cNvPr id="1026" name="Picture 2" descr="44,856 Money Vault Images, Stock Photos, and Vectors ...">
            <a:extLst>
              <a:ext uri="{FF2B5EF4-FFF2-40B4-BE49-F238E27FC236}">
                <a16:creationId xmlns:a16="http://schemas.microsoft.com/office/drawing/2014/main" id="{2793AD67-4487-9204-D64C-74FAB152B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73"/>
          <a:stretch/>
        </p:blipFill>
        <p:spPr bwMode="auto">
          <a:xfrm>
            <a:off x="5292090" y="2149157"/>
            <a:ext cx="3305441" cy="2160415"/>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vertical org chart">
            <a:extLst>
              <a:ext uri="{FF2B5EF4-FFF2-40B4-BE49-F238E27FC236}">
                <a16:creationId xmlns:a16="http://schemas.microsoft.com/office/drawing/2014/main" id="{8F70E9CD-492B-1E22-3AC5-929C9EA3B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01"/>
          <a:stretch/>
        </p:blipFill>
        <p:spPr bwMode="auto">
          <a:xfrm>
            <a:off x="4572000" y="4089401"/>
            <a:ext cx="2857500" cy="1766166"/>
          </a:xfrm>
          <a:prstGeom prst="rect">
            <a:avLst/>
          </a:prstGeom>
          <a:noFill/>
          <a:ln w="50800">
            <a:solidFill>
              <a:schemeClr val="tx2"/>
            </a:solidFill>
          </a:ln>
        </p:spPr>
      </p:pic>
    </p:spTree>
    <p:extLst>
      <p:ext uri="{BB962C8B-B14F-4D97-AF65-F5344CB8AC3E}">
        <p14:creationId xmlns:p14="http://schemas.microsoft.com/office/powerpoint/2010/main" val="2671848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297814"/>
            <a:ext cx="8229600" cy="879793"/>
          </a:xfrm>
        </p:spPr>
        <p:txBody>
          <a:bodyPr>
            <a:normAutofit/>
          </a:bodyPr>
          <a:lstStyle/>
          <a:p>
            <a:r>
              <a:rPr b="1" u="sng" dirty="0">
                <a:solidFill>
                  <a:schemeClr val="tx1"/>
                </a:solidFill>
              </a:rPr>
              <a:t>Case Study</a:t>
            </a:r>
          </a:p>
        </p:txBody>
      </p:sp>
      <p:sp>
        <p:nvSpPr>
          <p:cNvPr id="3" name="Content Placeholder 2"/>
          <p:cNvSpPr>
            <a:spLocks noGrp="1"/>
          </p:cNvSpPr>
          <p:nvPr>
            <p:ph idx="1"/>
          </p:nvPr>
        </p:nvSpPr>
        <p:spPr>
          <a:xfrm>
            <a:off x="331470" y="2457451"/>
            <a:ext cx="5642059" cy="3817620"/>
          </a:xfrm>
        </p:spPr>
        <p:txBody>
          <a:bodyPr>
            <a:normAutofit fontScale="55000" lnSpcReduction="20000"/>
          </a:bodyPr>
          <a:lstStyle/>
          <a:p>
            <a:r>
              <a:rPr lang="en-US" dirty="0"/>
              <a:t>Goals</a:t>
            </a:r>
          </a:p>
          <a:p>
            <a:pPr lvl="1"/>
            <a:r>
              <a:rPr lang="en-US" dirty="0"/>
              <a:t>Reduce energy costs</a:t>
            </a:r>
          </a:p>
          <a:p>
            <a:pPr lvl="1"/>
            <a:r>
              <a:rPr lang="en-US" dirty="0"/>
              <a:t>Comply with STL City BEPS</a:t>
            </a:r>
          </a:p>
          <a:p>
            <a:pPr lvl="1"/>
            <a:r>
              <a:rPr lang="en-US" dirty="0"/>
              <a:t>Protect asset value</a:t>
            </a:r>
          </a:p>
          <a:p>
            <a:r>
              <a:rPr lang="en-US" dirty="0"/>
              <a:t>Set Criteria</a:t>
            </a:r>
          </a:p>
          <a:p>
            <a:pPr lvl="1"/>
            <a:r>
              <a:rPr lang="en-US" dirty="0"/>
              <a:t>Not known or not shared…negative impact</a:t>
            </a:r>
          </a:p>
          <a:p>
            <a:r>
              <a:rPr lang="en-US" dirty="0"/>
              <a:t>Collaborate</a:t>
            </a:r>
          </a:p>
          <a:p>
            <a:pPr lvl="1"/>
            <a:r>
              <a:rPr lang="en-US" dirty="0"/>
              <a:t>Met directly with owner’s asset manager</a:t>
            </a:r>
          </a:p>
          <a:p>
            <a:pPr lvl="1"/>
            <a:r>
              <a:rPr lang="en-US" dirty="0"/>
              <a:t>Preliminary analysis of several options to meet their criteria</a:t>
            </a:r>
          </a:p>
          <a:p>
            <a:pPr lvl="1"/>
            <a:r>
              <a:rPr lang="en-US" dirty="0"/>
              <a:t>Repackaged savings measures 3 times to meet their goals</a:t>
            </a:r>
          </a:p>
          <a:p>
            <a:r>
              <a:rPr lang="en-US" dirty="0"/>
              <a:t>Leverage Funding</a:t>
            </a:r>
          </a:p>
          <a:p>
            <a:pPr lvl="1"/>
            <a:r>
              <a:rPr lang="en-US" dirty="0"/>
              <a:t>Utility Incentives, C-PACE</a:t>
            </a:r>
          </a:p>
          <a:p>
            <a:r>
              <a:rPr lang="en-US" dirty="0"/>
              <a:t>Leverage Savings</a:t>
            </a:r>
          </a:p>
          <a:p>
            <a:pPr lvl="1"/>
            <a:r>
              <a:rPr lang="en-US" dirty="0"/>
              <a:t>BAS Upgrades, Lighting Upgrades (shorter payback)</a:t>
            </a:r>
          </a:p>
          <a:p>
            <a:pPr lvl="1"/>
            <a:r>
              <a:rPr lang="en-US" dirty="0"/>
              <a:t>HVAC System Conversions (longer payback) </a:t>
            </a:r>
          </a:p>
        </p:txBody>
      </p:sp>
      <p:sp>
        <p:nvSpPr>
          <p:cNvPr id="10" name="Rectangle 9">
            <a:extLst>
              <a:ext uri="{FF2B5EF4-FFF2-40B4-BE49-F238E27FC236}">
                <a16:creationId xmlns:a16="http://schemas.microsoft.com/office/drawing/2014/main" id="{E15078F1-175D-A355-6258-60C2900CC481}"/>
              </a:ext>
            </a:extLst>
          </p:cNvPr>
          <p:cNvSpPr/>
          <p:nvPr/>
        </p:nvSpPr>
        <p:spPr>
          <a:xfrm>
            <a:off x="168676" y="168676"/>
            <a:ext cx="8814611" cy="6552799"/>
          </a:xfrm>
          <a:prstGeom prst="rect">
            <a:avLst/>
          </a:prstGeom>
          <a:noFill/>
          <a:ln w="76200">
            <a:solidFill>
              <a:schemeClr val="tx2"/>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ue and red logo&#10;&#10;Description automatically generated">
            <a:extLst>
              <a:ext uri="{FF2B5EF4-FFF2-40B4-BE49-F238E27FC236}">
                <a16:creationId xmlns:a16="http://schemas.microsoft.com/office/drawing/2014/main" id="{D20FAC09-83F4-6C62-169F-02E12E5AF520}"/>
              </a:ext>
            </a:extLst>
          </p:cNvPr>
          <p:cNvPicPr>
            <a:picLocks noChangeAspect="1"/>
          </p:cNvPicPr>
          <p:nvPr/>
        </p:nvPicPr>
        <p:blipFill>
          <a:blip r:embed="rId3"/>
          <a:stretch>
            <a:fillRect/>
          </a:stretch>
        </p:blipFill>
        <p:spPr>
          <a:xfrm>
            <a:off x="6886575" y="6176484"/>
            <a:ext cx="2187433" cy="653562"/>
          </a:xfrm>
          <a:prstGeom prst="rect">
            <a:avLst/>
          </a:prstGeom>
        </p:spPr>
      </p:pic>
      <p:graphicFrame>
        <p:nvGraphicFramePr>
          <p:cNvPr id="6" name="Table 5">
            <a:extLst>
              <a:ext uri="{FF2B5EF4-FFF2-40B4-BE49-F238E27FC236}">
                <a16:creationId xmlns:a16="http://schemas.microsoft.com/office/drawing/2014/main" id="{26128AB1-94F5-7CD1-2D0E-D9BB7E2CD427}"/>
              </a:ext>
            </a:extLst>
          </p:cNvPr>
          <p:cNvGraphicFramePr>
            <a:graphicFrameLocks noGrp="1"/>
          </p:cNvGraphicFramePr>
          <p:nvPr>
            <p:extLst>
              <p:ext uri="{D42A27DB-BD31-4B8C-83A1-F6EECF244321}">
                <p14:modId xmlns:p14="http://schemas.microsoft.com/office/powerpoint/2010/main" val="2373452083"/>
              </p:ext>
            </p:extLst>
          </p:nvPr>
        </p:nvGraphicFramePr>
        <p:xfrm>
          <a:off x="6064250" y="1206500"/>
          <a:ext cx="2831754" cy="4846320"/>
        </p:xfrm>
        <a:graphic>
          <a:graphicData uri="http://schemas.openxmlformats.org/drawingml/2006/table">
            <a:tbl>
              <a:tblPr firstRow="1" bandRow="1">
                <a:tableStyleId>{5C22544A-7EE6-4342-B048-85BDC9FD1C3A}</a:tableStyleId>
              </a:tblPr>
              <a:tblGrid>
                <a:gridCol w="1410970">
                  <a:extLst>
                    <a:ext uri="{9D8B030D-6E8A-4147-A177-3AD203B41FA5}">
                      <a16:colId xmlns:a16="http://schemas.microsoft.com/office/drawing/2014/main" val="742346966"/>
                    </a:ext>
                  </a:extLst>
                </a:gridCol>
                <a:gridCol w="1420784">
                  <a:extLst>
                    <a:ext uri="{9D8B030D-6E8A-4147-A177-3AD203B41FA5}">
                      <a16:colId xmlns:a16="http://schemas.microsoft.com/office/drawing/2014/main" val="752674626"/>
                    </a:ext>
                  </a:extLst>
                </a:gridCol>
              </a:tblGrid>
              <a:tr h="261220">
                <a:tc gridSpan="2">
                  <a:txBody>
                    <a:bodyPr/>
                    <a:lstStyle/>
                    <a:p>
                      <a:pPr algn="ctr"/>
                      <a:r>
                        <a:rPr lang="en-US" dirty="0"/>
                        <a:t>Audit Results</a:t>
                      </a:r>
                    </a:p>
                  </a:txBody>
                  <a:tcPr anchor="ctr"/>
                </a:tc>
                <a:tc hMerge="1">
                  <a:txBody>
                    <a:bodyPr/>
                    <a:lstStyle/>
                    <a:p>
                      <a:endParaRPr lang="en-US" dirty="0"/>
                    </a:p>
                  </a:txBody>
                  <a:tcPr/>
                </a:tc>
                <a:extLst>
                  <a:ext uri="{0D108BD9-81ED-4DB2-BD59-A6C34878D82A}">
                    <a16:rowId xmlns:a16="http://schemas.microsoft.com/office/drawing/2014/main" val="1811159210"/>
                  </a:ext>
                </a:extLst>
              </a:tr>
              <a:tr h="640080">
                <a:tc>
                  <a:txBody>
                    <a:bodyPr/>
                    <a:lstStyle/>
                    <a:p>
                      <a:pPr algn="ctr"/>
                      <a:r>
                        <a:rPr lang="en-US" dirty="0"/>
                        <a:t>BEPS Compliance</a:t>
                      </a:r>
                    </a:p>
                  </a:txBody>
                  <a:tcPr anchor="ctr"/>
                </a:tc>
                <a:tc>
                  <a:txBody>
                    <a:bodyPr/>
                    <a:lstStyle/>
                    <a:p>
                      <a:pPr algn="ctr"/>
                      <a:r>
                        <a:rPr lang="en-US" dirty="0"/>
                        <a:t>Yes</a:t>
                      </a:r>
                    </a:p>
                  </a:txBody>
                  <a:tcPr anchor="ctr"/>
                </a:tc>
                <a:extLst>
                  <a:ext uri="{0D108BD9-81ED-4DB2-BD59-A6C34878D82A}">
                    <a16:rowId xmlns:a16="http://schemas.microsoft.com/office/drawing/2014/main" val="1858044716"/>
                  </a:ext>
                </a:extLst>
              </a:tr>
              <a:tr h="640080">
                <a:tc>
                  <a:txBody>
                    <a:bodyPr/>
                    <a:lstStyle/>
                    <a:p>
                      <a:pPr algn="ctr"/>
                      <a:r>
                        <a:rPr lang="en-US" dirty="0"/>
                        <a:t>Increased Value</a:t>
                      </a:r>
                    </a:p>
                  </a:txBody>
                  <a:tcPr anchor="ctr"/>
                </a:tc>
                <a:tc>
                  <a:txBody>
                    <a:bodyPr/>
                    <a:lstStyle/>
                    <a:p>
                      <a:pPr algn="ctr"/>
                      <a:r>
                        <a:rPr lang="en-US" dirty="0"/>
                        <a:t>$8.3 Million</a:t>
                      </a:r>
                    </a:p>
                  </a:txBody>
                  <a:tcPr anchor="ctr"/>
                </a:tc>
                <a:extLst>
                  <a:ext uri="{0D108BD9-81ED-4DB2-BD59-A6C34878D82A}">
                    <a16:rowId xmlns:a16="http://schemas.microsoft.com/office/drawing/2014/main" val="421422478"/>
                  </a:ext>
                </a:extLst>
              </a:tr>
              <a:tr h="640080">
                <a:tc>
                  <a:txBody>
                    <a:bodyPr/>
                    <a:lstStyle/>
                    <a:p>
                      <a:pPr algn="ctr"/>
                      <a:r>
                        <a:rPr lang="en-US" dirty="0"/>
                        <a:t>Incentives</a:t>
                      </a:r>
                    </a:p>
                  </a:txBody>
                  <a:tcPr anchor="ctr"/>
                </a:tc>
                <a:tc>
                  <a:txBody>
                    <a:bodyPr/>
                    <a:lstStyle/>
                    <a:p>
                      <a:pPr algn="ctr"/>
                      <a:r>
                        <a:rPr lang="en-US" dirty="0"/>
                        <a:t>$1.3 Million</a:t>
                      </a:r>
                    </a:p>
                  </a:txBody>
                  <a:tcPr anchor="ctr"/>
                </a:tc>
                <a:extLst>
                  <a:ext uri="{0D108BD9-81ED-4DB2-BD59-A6C34878D82A}">
                    <a16:rowId xmlns:a16="http://schemas.microsoft.com/office/drawing/2014/main" val="2741656425"/>
                  </a:ext>
                </a:extLst>
              </a:tr>
              <a:tr h="640080">
                <a:tc>
                  <a:txBody>
                    <a:bodyPr/>
                    <a:lstStyle/>
                    <a:p>
                      <a:pPr algn="ctr"/>
                      <a:r>
                        <a:rPr lang="en-US" dirty="0"/>
                        <a:t>Energy Savings</a:t>
                      </a:r>
                    </a:p>
                  </a:txBody>
                  <a:tcPr anchor="ctr"/>
                </a:tc>
                <a:tc>
                  <a:txBody>
                    <a:bodyPr/>
                    <a:lstStyle/>
                    <a:p>
                      <a:pPr algn="ctr"/>
                      <a:r>
                        <a:rPr lang="en-US" dirty="0"/>
                        <a:t>$660K</a:t>
                      </a:r>
                    </a:p>
                  </a:txBody>
                  <a:tcPr anchor="ctr"/>
                </a:tc>
                <a:extLst>
                  <a:ext uri="{0D108BD9-81ED-4DB2-BD59-A6C34878D82A}">
                    <a16:rowId xmlns:a16="http://schemas.microsoft.com/office/drawing/2014/main" val="1974527865"/>
                  </a:ext>
                </a:extLst>
              </a:tr>
              <a:tr h="640080">
                <a:tc>
                  <a:txBody>
                    <a:bodyPr/>
                    <a:lstStyle/>
                    <a:p>
                      <a:pPr algn="ctr"/>
                      <a:r>
                        <a:rPr lang="en-US" dirty="0"/>
                        <a:t>Payback</a:t>
                      </a:r>
                    </a:p>
                  </a:txBody>
                  <a:tcPr anchor="ctr"/>
                </a:tc>
                <a:tc>
                  <a:txBody>
                    <a:bodyPr/>
                    <a:lstStyle/>
                    <a:p>
                      <a:pPr algn="ctr"/>
                      <a:r>
                        <a:rPr lang="en-US" dirty="0"/>
                        <a:t>5.5 Years</a:t>
                      </a:r>
                    </a:p>
                  </a:txBody>
                  <a:tcPr anchor="ctr"/>
                </a:tc>
                <a:extLst>
                  <a:ext uri="{0D108BD9-81ED-4DB2-BD59-A6C34878D82A}">
                    <a16:rowId xmlns:a16="http://schemas.microsoft.com/office/drawing/2014/main" val="1162018288"/>
                  </a:ext>
                </a:extLst>
              </a:tr>
              <a:tr h="640080">
                <a:tc>
                  <a:txBody>
                    <a:bodyPr/>
                    <a:lstStyle/>
                    <a:p>
                      <a:pPr algn="ctr"/>
                      <a:r>
                        <a:rPr lang="en-US" dirty="0"/>
                        <a:t>ROI</a:t>
                      </a:r>
                    </a:p>
                  </a:txBody>
                  <a:tcPr anchor="ctr"/>
                </a:tc>
                <a:tc>
                  <a:txBody>
                    <a:bodyPr/>
                    <a:lstStyle/>
                    <a:p>
                      <a:pPr algn="ctr"/>
                      <a:r>
                        <a:rPr lang="en-US" dirty="0"/>
                        <a:t>18%</a:t>
                      </a:r>
                    </a:p>
                  </a:txBody>
                  <a:tcPr anchor="ctr"/>
                </a:tc>
                <a:extLst>
                  <a:ext uri="{0D108BD9-81ED-4DB2-BD59-A6C34878D82A}">
                    <a16:rowId xmlns:a16="http://schemas.microsoft.com/office/drawing/2014/main" val="2763664743"/>
                  </a:ext>
                </a:extLst>
              </a:tr>
              <a:tr h="640080">
                <a:tc>
                  <a:txBody>
                    <a:bodyPr/>
                    <a:lstStyle/>
                    <a:p>
                      <a:pPr algn="ctr"/>
                      <a:r>
                        <a:rPr lang="en-US" dirty="0"/>
                        <a:t>10-Yr NPV</a:t>
                      </a:r>
                    </a:p>
                  </a:txBody>
                  <a:tcPr anchor="ctr"/>
                </a:tc>
                <a:tc>
                  <a:txBody>
                    <a:bodyPr/>
                    <a:lstStyle/>
                    <a:p>
                      <a:pPr algn="ctr"/>
                      <a:r>
                        <a:rPr lang="en-US" dirty="0"/>
                        <a:t>$4.3 Million</a:t>
                      </a:r>
                    </a:p>
                  </a:txBody>
                  <a:tcPr anchor="ctr"/>
                </a:tc>
                <a:extLst>
                  <a:ext uri="{0D108BD9-81ED-4DB2-BD59-A6C34878D82A}">
                    <a16:rowId xmlns:a16="http://schemas.microsoft.com/office/drawing/2014/main" val="2128977741"/>
                  </a:ext>
                </a:extLst>
              </a:tr>
            </a:tbl>
          </a:graphicData>
        </a:graphic>
      </p:graphicFrame>
      <p:pic>
        <p:nvPicPr>
          <p:cNvPr id="8" name="Picture 7" descr="Low view of a tall building&#10;&#10;Description automatically generated">
            <a:extLst>
              <a:ext uri="{FF2B5EF4-FFF2-40B4-BE49-F238E27FC236}">
                <a16:creationId xmlns:a16="http://schemas.microsoft.com/office/drawing/2014/main" id="{4A8BD206-D732-781A-41F7-966FC8D9F5B6}"/>
              </a:ext>
            </a:extLst>
          </p:cNvPr>
          <p:cNvPicPr>
            <a:picLocks noChangeAspect="1"/>
          </p:cNvPicPr>
          <p:nvPr/>
        </p:nvPicPr>
        <p:blipFill rotWithShape="1">
          <a:blip r:embed="rId4"/>
          <a:srcRect l="18445" r="19482"/>
          <a:stretch/>
        </p:blipFill>
        <p:spPr>
          <a:xfrm>
            <a:off x="3340100" y="1223647"/>
            <a:ext cx="2545018" cy="2300538"/>
          </a:xfrm>
          <a:prstGeom prst="rect">
            <a:avLst/>
          </a:prstGeom>
          <a:ln w="50800">
            <a:solidFill>
              <a:schemeClr val="tx2"/>
            </a:solidFill>
          </a:ln>
        </p:spPr>
      </p:pic>
      <p:sp>
        <p:nvSpPr>
          <p:cNvPr id="9" name="TextBox 8">
            <a:extLst>
              <a:ext uri="{FF2B5EF4-FFF2-40B4-BE49-F238E27FC236}">
                <a16:creationId xmlns:a16="http://schemas.microsoft.com/office/drawing/2014/main" id="{7666A877-B028-B41C-1E47-712DA3145935}"/>
              </a:ext>
            </a:extLst>
          </p:cNvPr>
          <p:cNvSpPr txBox="1"/>
          <p:nvPr/>
        </p:nvSpPr>
        <p:spPr>
          <a:xfrm>
            <a:off x="655351" y="1303669"/>
            <a:ext cx="2360868" cy="830997"/>
          </a:xfrm>
          <a:prstGeom prst="rect">
            <a:avLst/>
          </a:prstGeom>
          <a:noFill/>
        </p:spPr>
        <p:txBody>
          <a:bodyPr wrap="square" rtlCol="0">
            <a:spAutoFit/>
          </a:bodyPr>
          <a:lstStyle/>
          <a:p>
            <a:pPr algn="ctr"/>
            <a:r>
              <a:rPr lang="en-US" sz="2400" b="1" i="1" dirty="0">
                <a:solidFill>
                  <a:schemeClr val="tx2"/>
                </a:solidFill>
              </a:rPr>
              <a:t>Office Building, City of St. Louis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11BF41-917A-3A7D-2789-9B3B49F85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42" y="3093061"/>
            <a:ext cx="1977516" cy="2811780"/>
          </a:xfrm>
          <a:prstGeom prst="rect">
            <a:avLst/>
          </a:prstGeom>
          <a:ln>
            <a:solidFill>
              <a:schemeClr val="tx1">
                <a:lumMod val="75000"/>
                <a:lumOff val="25000"/>
              </a:schemeClr>
            </a:solidFill>
          </a:ln>
        </p:spPr>
      </p:pic>
      <p:sp>
        <p:nvSpPr>
          <p:cNvPr id="2" name="Title 1">
            <a:extLst>
              <a:ext uri="{FF2B5EF4-FFF2-40B4-BE49-F238E27FC236}">
                <a16:creationId xmlns:a16="http://schemas.microsoft.com/office/drawing/2014/main" id="{4B5D8D2A-1FA1-8F1B-BFBB-731438D9D0EA}"/>
              </a:ext>
            </a:extLst>
          </p:cNvPr>
          <p:cNvSpPr>
            <a:spLocks noGrp="1"/>
          </p:cNvSpPr>
          <p:nvPr>
            <p:ph type="ctrTitle"/>
          </p:nvPr>
        </p:nvSpPr>
        <p:spPr>
          <a:xfrm>
            <a:off x="1242204" y="1699022"/>
            <a:ext cx="6758796" cy="1249703"/>
          </a:xfrm>
        </p:spPr>
        <p:txBody>
          <a:bodyPr>
            <a:normAutofit fontScale="90000"/>
          </a:bodyPr>
          <a:lstStyle/>
          <a:p>
            <a:r>
              <a:rPr lang="en-US" dirty="0"/>
              <a:t>Ice Storage, Tax Credits, and Decarbonizing in Cold Cities</a:t>
            </a:r>
          </a:p>
        </p:txBody>
      </p:sp>
      <p:sp>
        <p:nvSpPr>
          <p:cNvPr id="3" name="Subtitle 2">
            <a:extLst>
              <a:ext uri="{FF2B5EF4-FFF2-40B4-BE49-F238E27FC236}">
                <a16:creationId xmlns:a16="http://schemas.microsoft.com/office/drawing/2014/main" id="{80877E56-9D81-3D43-9311-83CA046B398A}"/>
              </a:ext>
            </a:extLst>
          </p:cNvPr>
          <p:cNvSpPr>
            <a:spLocks noGrp="1"/>
          </p:cNvSpPr>
          <p:nvPr>
            <p:ph type="subTitle" idx="1"/>
          </p:nvPr>
        </p:nvSpPr>
        <p:spPr/>
        <p:txBody>
          <a:bodyPr/>
          <a:lstStyle/>
          <a:p>
            <a:r>
              <a:rPr lang="en-US" dirty="0">
                <a:solidFill>
                  <a:schemeClr val="accent1"/>
                </a:solidFill>
              </a:rPr>
              <a:t>Bruce B. Lindsay, PE, CEM</a:t>
            </a:r>
          </a:p>
          <a:p>
            <a:r>
              <a:rPr lang="en-US" dirty="0">
                <a:solidFill>
                  <a:schemeClr val="accent1"/>
                </a:solidFill>
              </a:rPr>
              <a:t>Trane Technologies</a:t>
            </a:r>
          </a:p>
          <a:p>
            <a:r>
              <a:rPr lang="en-US" dirty="0">
                <a:solidFill>
                  <a:schemeClr val="accent1"/>
                </a:solidFill>
              </a:rPr>
              <a:t>Thermal Storage Systems</a:t>
            </a:r>
          </a:p>
        </p:txBody>
      </p:sp>
      <p:pic>
        <p:nvPicPr>
          <p:cNvPr id="4" name="Picture 3">
            <a:extLst>
              <a:ext uri="{FF2B5EF4-FFF2-40B4-BE49-F238E27FC236}">
                <a16:creationId xmlns:a16="http://schemas.microsoft.com/office/drawing/2014/main" id="{A8069C09-DBE3-5559-048D-789BF99BE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855" y="4292418"/>
            <a:ext cx="1952672" cy="6525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99C9AE-691D-49D2-B518-0B30668BA060}"/>
              </a:ext>
            </a:extLst>
          </p:cNvPr>
          <p:cNvPicPr>
            <a:picLocks noChangeAspect="1"/>
          </p:cNvPicPr>
          <p:nvPr/>
        </p:nvPicPr>
        <p:blipFill>
          <a:blip r:embed="rId4"/>
          <a:stretch>
            <a:fillRect/>
          </a:stretch>
        </p:blipFill>
        <p:spPr>
          <a:xfrm>
            <a:off x="7874191" y="4915675"/>
            <a:ext cx="539543" cy="393226"/>
          </a:xfrm>
          <a:prstGeom prst="rect">
            <a:avLst/>
          </a:prstGeom>
        </p:spPr>
      </p:pic>
    </p:spTree>
    <p:extLst>
      <p:ext uri="{BB962C8B-B14F-4D97-AF65-F5344CB8AC3E}">
        <p14:creationId xmlns:p14="http://schemas.microsoft.com/office/powerpoint/2010/main" val="338922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a:extLst>
              <a:ext uri="{FF2B5EF4-FFF2-40B4-BE49-F238E27FC236}">
                <a16:creationId xmlns:a16="http://schemas.microsoft.com/office/drawing/2014/main" id="{727C903E-9821-99EA-CE53-D1ADDD6A0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58441"/>
            <a:ext cx="88392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13900A6-136B-5625-01B1-E9944F058C7B}"/>
              </a:ext>
            </a:extLst>
          </p:cNvPr>
          <p:cNvSpPr txBox="1">
            <a:spLocks noChangeArrowheads="1"/>
          </p:cNvSpPr>
          <p:nvPr/>
        </p:nvSpPr>
        <p:spPr bwMode="auto">
          <a:xfrm>
            <a:off x="1313260" y="990601"/>
            <a:ext cx="3121819" cy="584775"/>
          </a:xfrm>
          <a:prstGeom prst="rect">
            <a:avLst/>
          </a:prstGeom>
          <a:noFill/>
          <a:ln>
            <a:noFill/>
          </a:ln>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defTabSz="685800">
              <a:defRPr/>
            </a:pPr>
            <a:r>
              <a:rPr lang="en-US" altLang="en-US" sz="3200" dirty="0">
                <a:solidFill>
                  <a:prstClr val="white"/>
                </a:solidFill>
                <a:cs typeface="Arial" panose="020B0604020202020204" pitchFamily="34" charset="0"/>
              </a:rPr>
              <a:t>Stored Energy</a:t>
            </a:r>
          </a:p>
        </p:txBody>
      </p:sp>
      <p:sp>
        <p:nvSpPr>
          <p:cNvPr id="6" name="TextBox 5">
            <a:extLst>
              <a:ext uri="{FF2B5EF4-FFF2-40B4-BE49-F238E27FC236}">
                <a16:creationId xmlns:a16="http://schemas.microsoft.com/office/drawing/2014/main" id="{3804623B-C91C-8FED-CA36-55F6E81CED5F}"/>
              </a:ext>
            </a:extLst>
          </p:cNvPr>
          <p:cNvSpPr txBox="1">
            <a:spLocks noChangeArrowheads="1"/>
          </p:cNvSpPr>
          <p:nvPr/>
        </p:nvSpPr>
        <p:spPr bwMode="auto">
          <a:xfrm>
            <a:off x="5656660" y="990601"/>
            <a:ext cx="1574470" cy="584775"/>
          </a:xfrm>
          <a:prstGeom prst="rect">
            <a:avLst/>
          </a:prstGeom>
          <a:noFill/>
          <a:ln>
            <a:noFill/>
          </a:ln>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defTabSz="685800">
              <a:defRPr/>
            </a:pPr>
            <a:r>
              <a:rPr lang="en-US" altLang="en-US" sz="3200" dirty="0">
                <a:solidFill>
                  <a:prstClr val="white"/>
                </a:solidFill>
                <a:cs typeface="Arial" panose="020B0604020202020204" pitchFamily="34" charset="0"/>
              </a:rPr>
              <a:t>Energy</a:t>
            </a:r>
          </a:p>
        </p:txBody>
      </p:sp>
      <p:sp>
        <p:nvSpPr>
          <p:cNvPr id="7" name="TextBox 6">
            <a:extLst>
              <a:ext uri="{FF2B5EF4-FFF2-40B4-BE49-F238E27FC236}">
                <a16:creationId xmlns:a16="http://schemas.microsoft.com/office/drawing/2014/main" id="{5D5EE6A3-2ED0-923F-A25B-46052FD2E0EF}"/>
              </a:ext>
            </a:extLst>
          </p:cNvPr>
          <p:cNvSpPr txBox="1">
            <a:spLocks noChangeArrowheads="1"/>
          </p:cNvSpPr>
          <p:nvPr/>
        </p:nvSpPr>
        <p:spPr bwMode="auto">
          <a:xfrm>
            <a:off x="5047060" y="4572000"/>
            <a:ext cx="3006328" cy="1200329"/>
          </a:xfrm>
          <a:prstGeom prst="rect">
            <a:avLst/>
          </a:prstGeom>
          <a:solidFill>
            <a:srgbClr val="2374E0">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defTabSz="685800">
              <a:lnSpc>
                <a:spcPct val="100000"/>
              </a:lnSpc>
              <a:spcBef>
                <a:spcPct val="0"/>
              </a:spcBef>
              <a:buNone/>
              <a:defRPr/>
            </a:pPr>
            <a:r>
              <a:rPr lang="en-US" altLang="en-US" sz="3600" b="1" dirty="0">
                <a:solidFill>
                  <a:prstClr val="white"/>
                </a:solidFill>
                <a:ea typeface="ＭＳ Ｐゴシック" panose="020B0600070205080204" pitchFamily="34" charset="-128"/>
              </a:rPr>
              <a:t>Where is the</a:t>
            </a:r>
          </a:p>
          <a:p>
            <a:pPr algn="ctr" defTabSz="685800">
              <a:lnSpc>
                <a:spcPct val="100000"/>
              </a:lnSpc>
              <a:spcBef>
                <a:spcPct val="0"/>
              </a:spcBef>
              <a:buNone/>
              <a:defRPr/>
            </a:pPr>
            <a:r>
              <a:rPr lang="en-US" altLang="en-US" sz="3600" b="1" dirty="0">
                <a:solidFill>
                  <a:prstClr val="white"/>
                </a:solidFill>
                <a:ea typeface="ＭＳ Ｐゴシック" panose="020B0600070205080204" pitchFamily="34" charset="-128"/>
              </a:rPr>
              <a:t>storage?</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69F363C-51DC-A2B5-F708-00371A0BA81C}"/>
              </a:ext>
            </a:extLst>
          </p:cNvPr>
          <p:cNvSpPr>
            <a:spLocks noGrp="1"/>
          </p:cNvSpPr>
          <p:nvPr>
            <p:ph type="body" sz="quarter" idx="21"/>
          </p:nvPr>
        </p:nvSpPr>
        <p:spPr>
          <a:xfrm>
            <a:off x="221058" y="991324"/>
            <a:ext cx="7779942" cy="784830"/>
          </a:xfrm>
        </p:spPr>
        <p:txBody>
          <a:bodyPr/>
          <a:lstStyle/>
          <a:p>
            <a:pPr marL="0" indent="0">
              <a:buNone/>
            </a:pPr>
            <a:r>
              <a:rPr lang="en-US" dirty="0">
                <a:solidFill>
                  <a:srgbClr val="002060"/>
                </a:solidFill>
              </a:rPr>
              <a:t>Inflation Reduction Act of 2022 (IRA)  $369B Funding</a:t>
            </a:r>
          </a:p>
        </p:txBody>
      </p:sp>
      <p:pic>
        <p:nvPicPr>
          <p:cNvPr id="2" name="Picture 1">
            <a:extLst>
              <a:ext uri="{FF2B5EF4-FFF2-40B4-BE49-F238E27FC236}">
                <a16:creationId xmlns:a16="http://schemas.microsoft.com/office/drawing/2014/main" id="{82236571-CEE8-1748-37C9-28170C9127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6956" y="1742955"/>
            <a:ext cx="2680973" cy="3645067"/>
          </a:xfrm>
          <a:prstGeom prst="rect">
            <a:avLst/>
          </a:prstGeom>
          <a:effectLst>
            <a:glow rad="63500">
              <a:schemeClr val="accent5">
                <a:satMod val="175000"/>
                <a:alpha val="40000"/>
              </a:schemeClr>
            </a:glow>
          </a:effectLst>
        </p:spPr>
      </p:pic>
      <p:pic>
        <p:nvPicPr>
          <p:cNvPr id="3" name="Picture 2">
            <a:extLst>
              <a:ext uri="{FF2B5EF4-FFF2-40B4-BE49-F238E27FC236}">
                <a16:creationId xmlns:a16="http://schemas.microsoft.com/office/drawing/2014/main" id="{F9005101-0585-2EF9-3591-3337BB241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606" y="1742955"/>
            <a:ext cx="4479091" cy="3607594"/>
          </a:xfrm>
          <a:prstGeom prst="rect">
            <a:avLst/>
          </a:prstGeom>
          <a:effectLst>
            <a:glow rad="63500">
              <a:schemeClr val="accent5">
                <a:satMod val="175000"/>
                <a:alpha val="40000"/>
              </a:schemeClr>
            </a:glow>
          </a:effectLst>
        </p:spPr>
      </p:pic>
    </p:spTree>
    <p:extLst>
      <p:ext uri="{BB962C8B-B14F-4D97-AF65-F5344CB8AC3E}">
        <p14:creationId xmlns:p14="http://schemas.microsoft.com/office/powerpoint/2010/main" val="87873394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19F0ED-D8BD-B916-6691-6EDEE6355DB2}"/>
              </a:ext>
            </a:extLst>
          </p:cNvPr>
          <p:cNvSpPr>
            <a:spLocks noGrp="1"/>
          </p:cNvSpPr>
          <p:nvPr>
            <p:ph type="body" sz="quarter" idx="21"/>
          </p:nvPr>
        </p:nvSpPr>
        <p:spPr/>
        <p:txBody>
          <a:bodyPr/>
          <a:lstStyle/>
          <a:p>
            <a:pPr marL="0" indent="0">
              <a:buNone/>
            </a:pPr>
            <a:r>
              <a:rPr lang="en-US" dirty="0"/>
              <a:t>	IRS Form 3468</a:t>
            </a:r>
          </a:p>
        </p:txBody>
      </p:sp>
      <p:pic>
        <p:nvPicPr>
          <p:cNvPr id="5" name="Picture 4">
            <a:extLst>
              <a:ext uri="{FF2B5EF4-FFF2-40B4-BE49-F238E27FC236}">
                <a16:creationId xmlns:a16="http://schemas.microsoft.com/office/drawing/2014/main" id="{FF59B71E-6B44-E473-42DE-A024DA487A5A}"/>
              </a:ext>
            </a:extLst>
          </p:cNvPr>
          <p:cNvPicPr>
            <a:picLocks noChangeAspect="1"/>
          </p:cNvPicPr>
          <p:nvPr/>
        </p:nvPicPr>
        <p:blipFill>
          <a:blip r:embed="rId2"/>
          <a:stretch>
            <a:fillRect/>
          </a:stretch>
        </p:blipFill>
        <p:spPr>
          <a:xfrm>
            <a:off x="1538118" y="1695091"/>
            <a:ext cx="6067765" cy="3986920"/>
          </a:xfrm>
          <a:prstGeom prst="rect">
            <a:avLst/>
          </a:prstGeom>
          <a:effectLst>
            <a:outerShdw blurRad="254000" dist="63500" dir="2700000" algn="tl" rotWithShape="0">
              <a:prstClr val="black">
                <a:alpha val="10000"/>
              </a:prstClr>
            </a:outerShdw>
          </a:effectLst>
        </p:spPr>
      </p:pic>
      <p:sp>
        <p:nvSpPr>
          <p:cNvPr id="6" name="TextBox 5">
            <a:extLst>
              <a:ext uri="{FF2B5EF4-FFF2-40B4-BE49-F238E27FC236}">
                <a16:creationId xmlns:a16="http://schemas.microsoft.com/office/drawing/2014/main" id="{CC2F8162-02A6-FF35-B026-E8CE940F2475}"/>
              </a:ext>
            </a:extLst>
          </p:cNvPr>
          <p:cNvSpPr txBox="1"/>
          <p:nvPr/>
        </p:nvSpPr>
        <p:spPr>
          <a:xfrm>
            <a:off x="6625948" y="5679277"/>
            <a:ext cx="1145984" cy="230832"/>
          </a:xfrm>
          <a:prstGeom prst="rect">
            <a:avLst/>
          </a:prstGeom>
          <a:noFill/>
        </p:spPr>
        <p:txBody>
          <a:bodyPr wrap="square">
            <a:spAutoFit/>
          </a:bodyPr>
          <a:lstStyle/>
          <a:p>
            <a:pPr defTabSz="685800">
              <a:defRPr/>
            </a:pPr>
            <a:r>
              <a:rPr lang="en-US" sz="900" kern="0" dirty="0">
                <a:solidFill>
                  <a:srgbClr val="00326C"/>
                </a:solidFill>
                <a:latin typeface="Aptos" panose="02110004020202020204"/>
                <a:hlinkClick r:id="rId3">
                  <a:extLst>
                    <a:ext uri="{A12FA001-AC4F-418D-AE19-62706E023703}">
                      <ahyp:hlinkClr xmlns:ahyp="http://schemas.microsoft.com/office/drawing/2018/hyperlinkcolor" val="tx"/>
                    </a:ext>
                  </a:extLst>
                </a:hlinkClick>
              </a:rPr>
              <a:t>IRS Form 3468</a:t>
            </a:r>
            <a:endParaRPr lang="en-US" sz="900" kern="0" dirty="0">
              <a:solidFill>
                <a:srgbClr val="00326C"/>
              </a:solidFill>
              <a:latin typeface="Aptos" panose="02110004020202020204"/>
            </a:endParaRPr>
          </a:p>
        </p:txBody>
      </p:sp>
    </p:spTree>
    <p:extLst>
      <p:ext uri="{BB962C8B-B14F-4D97-AF65-F5344CB8AC3E}">
        <p14:creationId xmlns:p14="http://schemas.microsoft.com/office/powerpoint/2010/main" val="5062118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9CA15F-E513-DDAB-945F-75DD928AEA96}"/>
              </a:ext>
            </a:extLst>
          </p:cNvPr>
          <p:cNvSpPr>
            <a:spLocks noGrp="1"/>
          </p:cNvSpPr>
          <p:nvPr>
            <p:ph sz="half" idx="1"/>
          </p:nvPr>
        </p:nvSpPr>
        <p:spPr/>
        <p:txBody>
          <a:bodyPr/>
          <a:lstStyle/>
          <a:p>
            <a:pPr marL="342900" lvl="1" indent="0">
              <a:lnSpc>
                <a:spcPct val="107000"/>
              </a:lnSpc>
              <a:spcBef>
                <a:spcPts val="0"/>
              </a:spcBef>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2" name="Title 1">
            <a:extLst>
              <a:ext uri="{FF2B5EF4-FFF2-40B4-BE49-F238E27FC236}">
                <a16:creationId xmlns:a16="http://schemas.microsoft.com/office/drawing/2014/main" id="{15C247AA-0BB5-0D7C-3063-41F7C6B508FA}"/>
              </a:ext>
            </a:extLst>
          </p:cNvPr>
          <p:cNvSpPr>
            <a:spLocks noGrp="1"/>
          </p:cNvSpPr>
          <p:nvPr>
            <p:ph type="title"/>
          </p:nvPr>
        </p:nvSpPr>
        <p:spPr/>
        <p:txBody>
          <a:bodyPr>
            <a:normAutofit fontScale="90000"/>
          </a:bodyPr>
          <a:lstStyle/>
          <a:p>
            <a:r>
              <a:rPr lang="en-US" dirty="0"/>
              <a:t>IRS Form 3468—Thermal Energy Storage</a:t>
            </a:r>
          </a:p>
        </p:txBody>
      </p:sp>
      <p:pic>
        <p:nvPicPr>
          <p:cNvPr id="5" name="Picture 6">
            <a:extLst>
              <a:ext uri="{FF2B5EF4-FFF2-40B4-BE49-F238E27FC236}">
                <a16:creationId xmlns:a16="http://schemas.microsoft.com/office/drawing/2014/main" id="{38A09B10-96B7-14C1-32A7-6EED8DC98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41" y="1893384"/>
            <a:ext cx="4389834" cy="349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0118EB6-4532-A4D5-21D8-348C93E94A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95884" y="2069306"/>
            <a:ext cx="2581333"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668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93E3C-0C40-18F2-D8AA-5C4CB0CCBE06}"/>
              </a:ext>
            </a:extLst>
          </p:cNvPr>
          <p:cNvSpPr>
            <a:spLocks noGrp="1"/>
          </p:cNvSpPr>
          <p:nvPr>
            <p:ph type="body" sz="quarter" idx="21"/>
          </p:nvPr>
        </p:nvSpPr>
        <p:spPr>
          <a:xfrm>
            <a:off x="754458" y="961606"/>
            <a:ext cx="7322742" cy="1107996"/>
          </a:xfrm>
        </p:spPr>
        <p:txBody>
          <a:bodyPr/>
          <a:lstStyle/>
          <a:p>
            <a:pPr marL="0" indent="0">
              <a:buNone/>
            </a:pPr>
            <a:r>
              <a:rPr lang="en-US" altLang="en-US" sz="3300" dirty="0">
                <a:solidFill>
                  <a:srgbClr val="FF0000"/>
                </a:solidFill>
              </a:rPr>
              <a:t>Thermal Storage Tank</a:t>
            </a:r>
            <a:br>
              <a:rPr lang="en-US" altLang="en-US" sz="3300" dirty="0">
                <a:solidFill>
                  <a:srgbClr val="FF0000"/>
                </a:solidFill>
              </a:rPr>
            </a:br>
            <a:r>
              <a:rPr lang="en-US" altLang="en-US" sz="3300" dirty="0">
                <a:solidFill>
                  <a:srgbClr val="FF0000"/>
                </a:solidFill>
              </a:rPr>
              <a:t>Ice-on-Coil Internal Melt</a:t>
            </a:r>
            <a:endParaRPr lang="en-US" sz="3300" dirty="0">
              <a:solidFill>
                <a:srgbClr val="FF0000"/>
              </a:solidFill>
            </a:endParaRPr>
          </a:p>
        </p:txBody>
      </p:sp>
      <p:pic>
        <p:nvPicPr>
          <p:cNvPr id="8" name="Picture 3" descr="Calmac Cutawayjp">
            <a:extLst>
              <a:ext uri="{FF2B5EF4-FFF2-40B4-BE49-F238E27FC236}">
                <a16:creationId xmlns:a16="http://schemas.microsoft.com/office/drawing/2014/main" id="{E77E195E-7327-B926-9D8B-B2D24B76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317" y="2057401"/>
            <a:ext cx="2806912" cy="35552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9DBE80FF-CE37-3EAE-AC81-E2E65125F24B}"/>
              </a:ext>
            </a:extLst>
          </p:cNvPr>
          <p:cNvSpPr>
            <a:spLocks/>
          </p:cNvSpPr>
          <p:nvPr/>
        </p:nvSpPr>
        <p:spPr bwMode="auto">
          <a:xfrm>
            <a:off x="6960394" y="2105026"/>
            <a:ext cx="1348979" cy="641822"/>
          </a:xfrm>
          <a:prstGeom prst="borderCallout2">
            <a:avLst>
              <a:gd name="adj1" fmla="val 16782"/>
              <a:gd name="adj2" fmla="val -4463"/>
              <a:gd name="adj3" fmla="val 16782"/>
              <a:gd name="adj4" fmla="val -4463"/>
              <a:gd name="adj5" fmla="val 88347"/>
              <a:gd name="adj6" fmla="val -97954"/>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b="1">
                <a:solidFill>
                  <a:schemeClr val="bg1"/>
                </a:solidFill>
                <a:latin typeface="Times New Roman" panose="02020603050405020304" pitchFamily="18" charset="0"/>
              </a:defRPr>
            </a:lvl1pPr>
            <a:lvl2pPr marL="742950" indent="-285750">
              <a:spcBef>
                <a:spcPct val="20000"/>
              </a:spcBef>
              <a:buChar char="–"/>
              <a:defRPr sz="2400" b="1">
                <a:solidFill>
                  <a:schemeClr val="bg1"/>
                </a:solidFill>
                <a:latin typeface="Times New Roman" panose="02020603050405020304" pitchFamily="18" charset="0"/>
              </a:defRPr>
            </a:lvl2pPr>
            <a:lvl3pPr marL="1143000" indent="-228600">
              <a:spcBef>
                <a:spcPct val="20000"/>
              </a:spcBef>
              <a:buChar char="•"/>
              <a:defRPr sz="2400" b="1">
                <a:solidFill>
                  <a:schemeClr val="bg1"/>
                </a:solidFill>
                <a:latin typeface="Times New Roman" panose="02020603050405020304" pitchFamily="18" charset="0"/>
              </a:defRPr>
            </a:lvl3pPr>
            <a:lvl4pPr marL="1600200" indent="-228600">
              <a:spcBef>
                <a:spcPct val="20000"/>
              </a:spcBef>
              <a:buChar char="–"/>
              <a:defRPr sz="2800">
                <a:solidFill>
                  <a:schemeClr val="tx1"/>
                </a:solidFill>
                <a:latin typeface="Abadi MT Condensed Light" pitchFamily="34" charset="0"/>
              </a:defRPr>
            </a:lvl4pPr>
            <a:lvl5pPr marL="2057400" indent="-228600">
              <a:spcBef>
                <a:spcPct val="20000"/>
              </a:spcBef>
              <a:buChar char="»"/>
              <a:defRPr sz="2800" b="1">
                <a:solidFill>
                  <a:schemeClr val="bg1"/>
                </a:solidFill>
                <a:latin typeface="Goudy Old Style" panose="02020502050305020303" pitchFamily="18" charset="0"/>
              </a:defRPr>
            </a:lvl5pPr>
            <a:lvl6pPr marL="2514600" indent="-228600" eaLnBrk="0" fontAlgn="base" hangingPunct="0">
              <a:spcBef>
                <a:spcPct val="20000"/>
              </a:spcBef>
              <a:spcAft>
                <a:spcPct val="0"/>
              </a:spcAft>
              <a:buChar char="»"/>
              <a:defRPr sz="2800" b="1">
                <a:solidFill>
                  <a:schemeClr val="bg1"/>
                </a:solidFill>
                <a:latin typeface="Goudy Old Style" panose="02020502050305020303" pitchFamily="18" charset="0"/>
              </a:defRPr>
            </a:lvl6pPr>
            <a:lvl7pPr marL="2971800" indent="-228600" eaLnBrk="0" fontAlgn="base" hangingPunct="0">
              <a:spcBef>
                <a:spcPct val="20000"/>
              </a:spcBef>
              <a:spcAft>
                <a:spcPct val="0"/>
              </a:spcAft>
              <a:buChar char="»"/>
              <a:defRPr sz="2800" b="1">
                <a:solidFill>
                  <a:schemeClr val="bg1"/>
                </a:solidFill>
                <a:latin typeface="Goudy Old Style" panose="02020502050305020303" pitchFamily="18" charset="0"/>
              </a:defRPr>
            </a:lvl7pPr>
            <a:lvl8pPr marL="3429000" indent="-228600" eaLnBrk="0" fontAlgn="base" hangingPunct="0">
              <a:spcBef>
                <a:spcPct val="20000"/>
              </a:spcBef>
              <a:spcAft>
                <a:spcPct val="0"/>
              </a:spcAft>
              <a:buChar char="»"/>
              <a:defRPr sz="2800" b="1">
                <a:solidFill>
                  <a:schemeClr val="bg1"/>
                </a:solidFill>
                <a:latin typeface="Goudy Old Style" panose="02020502050305020303" pitchFamily="18" charset="0"/>
              </a:defRPr>
            </a:lvl8pPr>
            <a:lvl9pPr marL="3886200" indent="-228600" eaLnBrk="0" fontAlgn="base" hangingPunct="0">
              <a:spcBef>
                <a:spcPct val="20000"/>
              </a:spcBef>
              <a:spcAft>
                <a:spcPct val="0"/>
              </a:spcAft>
              <a:buChar char="»"/>
              <a:defRPr sz="2800" b="1">
                <a:solidFill>
                  <a:schemeClr val="bg1"/>
                </a:solidFill>
                <a:latin typeface="Goudy Old Style" panose="02020502050305020303" pitchFamily="18" charset="0"/>
              </a:defRPr>
            </a:lvl9pPr>
          </a:lstStyle>
          <a:p>
            <a:pPr algn="ctr" defTabSz="685800">
              <a:spcBef>
                <a:spcPct val="50000"/>
              </a:spcBef>
              <a:defRPr/>
            </a:pPr>
            <a:r>
              <a:rPr kumimoji="1" lang="en-US" altLang="en-US" sz="1800" dirty="0">
                <a:solidFill>
                  <a:srgbClr val="5E5E5E"/>
                </a:solidFill>
                <a:latin typeface="Arial" panose="020B0604020202020204"/>
                <a:ea typeface="ＭＳ Ｐゴシック" panose="020B0600070205080204" pitchFamily="34" charset="-128"/>
              </a:rPr>
              <a:t>Expansion Chamber</a:t>
            </a:r>
          </a:p>
        </p:txBody>
      </p:sp>
      <p:sp>
        <p:nvSpPr>
          <p:cNvPr id="10" name="AutoShape 5">
            <a:extLst>
              <a:ext uri="{FF2B5EF4-FFF2-40B4-BE49-F238E27FC236}">
                <a16:creationId xmlns:a16="http://schemas.microsoft.com/office/drawing/2014/main" id="{60EC0BAA-867E-FCB7-B1E6-551313923444}"/>
              </a:ext>
            </a:extLst>
          </p:cNvPr>
          <p:cNvSpPr>
            <a:spLocks/>
          </p:cNvSpPr>
          <p:nvPr/>
        </p:nvSpPr>
        <p:spPr bwMode="auto">
          <a:xfrm>
            <a:off x="6762751" y="4000501"/>
            <a:ext cx="1546622" cy="641822"/>
          </a:xfrm>
          <a:prstGeom prst="borderCallout2">
            <a:avLst>
              <a:gd name="adj1" fmla="val 11537"/>
              <a:gd name="adj2" fmla="val -3694"/>
              <a:gd name="adj3" fmla="val 11537"/>
              <a:gd name="adj4" fmla="val -3694"/>
              <a:gd name="adj5" fmla="val -59134"/>
              <a:gd name="adj6" fmla="val -108852"/>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b="1">
                <a:solidFill>
                  <a:schemeClr val="bg1"/>
                </a:solidFill>
                <a:latin typeface="Times New Roman" panose="02020603050405020304" pitchFamily="18" charset="0"/>
              </a:defRPr>
            </a:lvl1pPr>
            <a:lvl2pPr marL="742950" indent="-285750">
              <a:spcBef>
                <a:spcPct val="20000"/>
              </a:spcBef>
              <a:buChar char="–"/>
              <a:defRPr sz="2400" b="1">
                <a:solidFill>
                  <a:schemeClr val="bg1"/>
                </a:solidFill>
                <a:latin typeface="Times New Roman" panose="02020603050405020304" pitchFamily="18" charset="0"/>
              </a:defRPr>
            </a:lvl2pPr>
            <a:lvl3pPr marL="1143000" indent="-228600">
              <a:spcBef>
                <a:spcPct val="20000"/>
              </a:spcBef>
              <a:buChar char="•"/>
              <a:defRPr sz="2400" b="1">
                <a:solidFill>
                  <a:schemeClr val="bg1"/>
                </a:solidFill>
                <a:latin typeface="Times New Roman" panose="02020603050405020304" pitchFamily="18" charset="0"/>
              </a:defRPr>
            </a:lvl3pPr>
            <a:lvl4pPr marL="1600200" indent="-228600">
              <a:spcBef>
                <a:spcPct val="20000"/>
              </a:spcBef>
              <a:buChar char="–"/>
              <a:defRPr sz="2800">
                <a:solidFill>
                  <a:schemeClr val="tx1"/>
                </a:solidFill>
                <a:latin typeface="Abadi MT Condensed Light" pitchFamily="34" charset="0"/>
              </a:defRPr>
            </a:lvl4pPr>
            <a:lvl5pPr marL="2057400" indent="-228600">
              <a:spcBef>
                <a:spcPct val="20000"/>
              </a:spcBef>
              <a:buChar char="»"/>
              <a:defRPr sz="2800" b="1">
                <a:solidFill>
                  <a:schemeClr val="bg1"/>
                </a:solidFill>
                <a:latin typeface="Goudy Old Style" panose="02020502050305020303" pitchFamily="18" charset="0"/>
              </a:defRPr>
            </a:lvl5pPr>
            <a:lvl6pPr marL="2514600" indent="-228600" eaLnBrk="0" fontAlgn="base" hangingPunct="0">
              <a:spcBef>
                <a:spcPct val="20000"/>
              </a:spcBef>
              <a:spcAft>
                <a:spcPct val="0"/>
              </a:spcAft>
              <a:buChar char="»"/>
              <a:defRPr sz="2800" b="1">
                <a:solidFill>
                  <a:schemeClr val="bg1"/>
                </a:solidFill>
                <a:latin typeface="Goudy Old Style" panose="02020502050305020303" pitchFamily="18" charset="0"/>
              </a:defRPr>
            </a:lvl6pPr>
            <a:lvl7pPr marL="2971800" indent="-228600" eaLnBrk="0" fontAlgn="base" hangingPunct="0">
              <a:spcBef>
                <a:spcPct val="20000"/>
              </a:spcBef>
              <a:spcAft>
                <a:spcPct val="0"/>
              </a:spcAft>
              <a:buChar char="»"/>
              <a:defRPr sz="2800" b="1">
                <a:solidFill>
                  <a:schemeClr val="bg1"/>
                </a:solidFill>
                <a:latin typeface="Goudy Old Style" panose="02020502050305020303" pitchFamily="18" charset="0"/>
              </a:defRPr>
            </a:lvl7pPr>
            <a:lvl8pPr marL="3429000" indent="-228600" eaLnBrk="0" fontAlgn="base" hangingPunct="0">
              <a:spcBef>
                <a:spcPct val="20000"/>
              </a:spcBef>
              <a:spcAft>
                <a:spcPct val="0"/>
              </a:spcAft>
              <a:buChar char="»"/>
              <a:defRPr sz="2800" b="1">
                <a:solidFill>
                  <a:schemeClr val="bg1"/>
                </a:solidFill>
                <a:latin typeface="Goudy Old Style" panose="02020502050305020303" pitchFamily="18" charset="0"/>
              </a:defRPr>
            </a:lvl8pPr>
            <a:lvl9pPr marL="3886200" indent="-228600" eaLnBrk="0" fontAlgn="base" hangingPunct="0">
              <a:spcBef>
                <a:spcPct val="20000"/>
              </a:spcBef>
              <a:spcAft>
                <a:spcPct val="0"/>
              </a:spcAft>
              <a:buChar char="»"/>
              <a:defRPr sz="2800" b="1">
                <a:solidFill>
                  <a:schemeClr val="bg1"/>
                </a:solidFill>
                <a:latin typeface="Goudy Old Style" panose="02020502050305020303" pitchFamily="18" charset="0"/>
              </a:defRPr>
            </a:lvl9pPr>
          </a:lstStyle>
          <a:p>
            <a:pPr algn="ctr" defTabSz="685800">
              <a:spcBef>
                <a:spcPct val="50000"/>
              </a:spcBef>
              <a:defRPr/>
            </a:pPr>
            <a:r>
              <a:rPr kumimoji="1" lang="en-US" altLang="en-US" sz="1800" dirty="0">
                <a:solidFill>
                  <a:srgbClr val="5E5E5E"/>
                </a:solidFill>
                <a:latin typeface="Arial" panose="020B0604020202020204"/>
                <a:ea typeface="ＭＳ Ｐゴシック" panose="020B0600070205080204" pitchFamily="34" charset="-128"/>
              </a:rPr>
              <a:t>Heat Exchanger</a:t>
            </a:r>
          </a:p>
          <a:p>
            <a:pPr algn="ctr" defTabSz="685800">
              <a:spcBef>
                <a:spcPct val="50000"/>
              </a:spcBef>
              <a:defRPr/>
            </a:pPr>
            <a:endParaRPr kumimoji="1" lang="en-US" altLang="en-US" sz="1800" dirty="0">
              <a:solidFill>
                <a:srgbClr val="5E5E5E"/>
              </a:solidFill>
              <a:latin typeface="Arial" panose="020B0604020202020204"/>
              <a:ea typeface="ＭＳ Ｐゴシック" panose="020B0600070205080204" pitchFamily="34" charset="-128"/>
            </a:endParaRPr>
          </a:p>
        </p:txBody>
      </p:sp>
      <p:sp>
        <p:nvSpPr>
          <p:cNvPr id="11" name="AutoShape 6">
            <a:extLst>
              <a:ext uri="{FF2B5EF4-FFF2-40B4-BE49-F238E27FC236}">
                <a16:creationId xmlns:a16="http://schemas.microsoft.com/office/drawing/2014/main" id="{24E37002-4302-9602-4AC8-0CC295361BC0}"/>
              </a:ext>
            </a:extLst>
          </p:cNvPr>
          <p:cNvSpPr>
            <a:spLocks/>
          </p:cNvSpPr>
          <p:nvPr/>
        </p:nvSpPr>
        <p:spPr bwMode="auto">
          <a:xfrm>
            <a:off x="1099761" y="2121099"/>
            <a:ext cx="1624013" cy="367903"/>
          </a:xfrm>
          <a:prstGeom prst="borderCallout2">
            <a:avLst>
              <a:gd name="adj1" fmla="val 23301"/>
              <a:gd name="adj2" fmla="val 103519"/>
              <a:gd name="adj3" fmla="val 53047"/>
              <a:gd name="adj4" fmla="val 105765"/>
              <a:gd name="adj5" fmla="val 170234"/>
              <a:gd name="adj6" fmla="val 165503"/>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b="1">
                <a:solidFill>
                  <a:schemeClr val="bg1"/>
                </a:solidFill>
                <a:latin typeface="Times New Roman" panose="02020603050405020304" pitchFamily="18" charset="0"/>
              </a:defRPr>
            </a:lvl1pPr>
            <a:lvl2pPr marL="742950" indent="-285750">
              <a:spcBef>
                <a:spcPct val="20000"/>
              </a:spcBef>
              <a:buChar char="–"/>
              <a:defRPr sz="2400" b="1">
                <a:solidFill>
                  <a:schemeClr val="bg1"/>
                </a:solidFill>
                <a:latin typeface="Times New Roman" panose="02020603050405020304" pitchFamily="18" charset="0"/>
              </a:defRPr>
            </a:lvl2pPr>
            <a:lvl3pPr marL="1143000" indent="-228600">
              <a:spcBef>
                <a:spcPct val="20000"/>
              </a:spcBef>
              <a:buChar char="•"/>
              <a:defRPr sz="2400" b="1">
                <a:solidFill>
                  <a:schemeClr val="bg1"/>
                </a:solidFill>
                <a:latin typeface="Times New Roman" panose="02020603050405020304" pitchFamily="18" charset="0"/>
              </a:defRPr>
            </a:lvl3pPr>
            <a:lvl4pPr marL="1600200" indent="-228600">
              <a:spcBef>
                <a:spcPct val="20000"/>
              </a:spcBef>
              <a:buChar char="–"/>
              <a:defRPr sz="2800">
                <a:solidFill>
                  <a:schemeClr val="tx1"/>
                </a:solidFill>
                <a:latin typeface="Abadi MT Condensed Light" pitchFamily="34" charset="0"/>
              </a:defRPr>
            </a:lvl4pPr>
            <a:lvl5pPr marL="2057400" indent="-228600">
              <a:spcBef>
                <a:spcPct val="20000"/>
              </a:spcBef>
              <a:buChar char="»"/>
              <a:defRPr sz="2800" b="1">
                <a:solidFill>
                  <a:schemeClr val="bg1"/>
                </a:solidFill>
                <a:latin typeface="Goudy Old Style" panose="02020502050305020303" pitchFamily="18" charset="0"/>
              </a:defRPr>
            </a:lvl5pPr>
            <a:lvl6pPr marL="2514600" indent="-228600" eaLnBrk="0" fontAlgn="base" hangingPunct="0">
              <a:spcBef>
                <a:spcPct val="20000"/>
              </a:spcBef>
              <a:spcAft>
                <a:spcPct val="0"/>
              </a:spcAft>
              <a:buChar char="»"/>
              <a:defRPr sz="2800" b="1">
                <a:solidFill>
                  <a:schemeClr val="bg1"/>
                </a:solidFill>
                <a:latin typeface="Goudy Old Style" panose="02020502050305020303" pitchFamily="18" charset="0"/>
              </a:defRPr>
            </a:lvl6pPr>
            <a:lvl7pPr marL="2971800" indent="-228600" eaLnBrk="0" fontAlgn="base" hangingPunct="0">
              <a:spcBef>
                <a:spcPct val="20000"/>
              </a:spcBef>
              <a:spcAft>
                <a:spcPct val="0"/>
              </a:spcAft>
              <a:buChar char="»"/>
              <a:defRPr sz="2800" b="1">
                <a:solidFill>
                  <a:schemeClr val="bg1"/>
                </a:solidFill>
                <a:latin typeface="Goudy Old Style" panose="02020502050305020303" pitchFamily="18" charset="0"/>
              </a:defRPr>
            </a:lvl7pPr>
            <a:lvl8pPr marL="3429000" indent="-228600" eaLnBrk="0" fontAlgn="base" hangingPunct="0">
              <a:spcBef>
                <a:spcPct val="20000"/>
              </a:spcBef>
              <a:spcAft>
                <a:spcPct val="0"/>
              </a:spcAft>
              <a:buChar char="»"/>
              <a:defRPr sz="2800" b="1">
                <a:solidFill>
                  <a:schemeClr val="bg1"/>
                </a:solidFill>
                <a:latin typeface="Goudy Old Style" panose="02020502050305020303" pitchFamily="18" charset="0"/>
              </a:defRPr>
            </a:lvl8pPr>
            <a:lvl9pPr marL="3886200" indent="-228600" eaLnBrk="0" fontAlgn="base" hangingPunct="0">
              <a:spcBef>
                <a:spcPct val="20000"/>
              </a:spcBef>
              <a:spcAft>
                <a:spcPct val="0"/>
              </a:spcAft>
              <a:buChar char="»"/>
              <a:defRPr sz="2800" b="1">
                <a:solidFill>
                  <a:schemeClr val="bg1"/>
                </a:solidFill>
                <a:latin typeface="Goudy Old Style" panose="02020502050305020303" pitchFamily="18" charset="0"/>
              </a:defRPr>
            </a:lvl9pPr>
          </a:lstStyle>
          <a:p>
            <a:pPr algn="ctr" defTabSz="685800">
              <a:spcBef>
                <a:spcPct val="50000"/>
              </a:spcBef>
              <a:defRPr/>
            </a:pPr>
            <a:r>
              <a:rPr kumimoji="1" lang="en-US" altLang="en-US" sz="1800" dirty="0">
                <a:solidFill>
                  <a:srgbClr val="5E5E5E"/>
                </a:solidFill>
                <a:latin typeface="Arial" panose="020B0604020202020204"/>
                <a:ea typeface="ＭＳ Ｐゴシック" panose="020B0600070205080204" pitchFamily="34" charset="-128"/>
              </a:rPr>
              <a:t>Tank</a:t>
            </a:r>
          </a:p>
        </p:txBody>
      </p:sp>
      <p:sp>
        <p:nvSpPr>
          <p:cNvPr id="12" name="AutoShape 7">
            <a:extLst>
              <a:ext uri="{FF2B5EF4-FFF2-40B4-BE49-F238E27FC236}">
                <a16:creationId xmlns:a16="http://schemas.microsoft.com/office/drawing/2014/main" id="{609B59E1-6754-D9FB-CFA0-EF45393C44AB}"/>
              </a:ext>
            </a:extLst>
          </p:cNvPr>
          <p:cNvSpPr>
            <a:spLocks/>
          </p:cNvSpPr>
          <p:nvPr/>
        </p:nvSpPr>
        <p:spPr bwMode="auto">
          <a:xfrm>
            <a:off x="798738" y="3835003"/>
            <a:ext cx="1632347" cy="357188"/>
          </a:xfrm>
          <a:prstGeom prst="borderCallout2">
            <a:avLst>
              <a:gd name="adj1" fmla="val 26764"/>
              <a:gd name="adj2" fmla="val 103407"/>
              <a:gd name="adj3" fmla="val 26764"/>
              <a:gd name="adj4" fmla="val 103407"/>
              <a:gd name="adj5" fmla="val 124452"/>
              <a:gd name="adj6" fmla="val 18656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b="1">
                <a:solidFill>
                  <a:schemeClr val="bg1"/>
                </a:solidFill>
                <a:latin typeface="Times New Roman" panose="02020603050405020304" pitchFamily="18" charset="0"/>
              </a:defRPr>
            </a:lvl1pPr>
            <a:lvl2pPr marL="742950" indent="-285750">
              <a:spcBef>
                <a:spcPct val="20000"/>
              </a:spcBef>
              <a:buChar char="–"/>
              <a:defRPr sz="2400" b="1">
                <a:solidFill>
                  <a:schemeClr val="bg1"/>
                </a:solidFill>
                <a:latin typeface="Times New Roman" panose="02020603050405020304" pitchFamily="18" charset="0"/>
              </a:defRPr>
            </a:lvl2pPr>
            <a:lvl3pPr marL="1143000" indent="-228600">
              <a:spcBef>
                <a:spcPct val="20000"/>
              </a:spcBef>
              <a:buChar char="•"/>
              <a:defRPr sz="2400" b="1">
                <a:solidFill>
                  <a:schemeClr val="bg1"/>
                </a:solidFill>
                <a:latin typeface="Times New Roman" panose="02020603050405020304" pitchFamily="18" charset="0"/>
              </a:defRPr>
            </a:lvl3pPr>
            <a:lvl4pPr marL="1600200" indent="-228600">
              <a:spcBef>
                <a:spcPct val="20000"/>
              </a:spcBef>
              <a:buChar char="–"/>
              <a:defRPr sz="2800">
                <a:solidFill>
                  <a:schemeClr val="tx1"/>
                </a:solidFill>
                <a:latin typeface="Abadi MT Condensed Light" pitchFamily="34" charset="0"/>
              </a:defRPr>
            </a:lvl4pPr>
            <a:lvl5pPr marL="2057400" indent="-228600">
              <a:spcBef>
                <a:spcPct val="20000"/>
              </a:spcBef>
              <a:buChar char="»"/>
              <a:defRPr sz="2800" b="1">
                <a:solidFill>
                  <a:schemeClr val="bg1"/>
                </a:solidFill>
                <a:latin typeface="Goudy Old Style" panose="02020502050305020303" pitchFamily="18" charset="0"/>
              </a:defRPr>
            </a:lvl5pPr>
            <a:lvl6pPr marL="2514600" indent="-228600" eaLnBrk="0" fontAlgn="base" hangingPunct="0">
              <a:spcBef>
                <a:spcPct val="20000"/>
              </a:spcBef>
              <a:spcAft>
                <a:spcPct val="0"/>
              </a:spcAft>
              <a:buChar char="»"/>
              <a:defRPr sz="2800" b="1">
                <a:solidFill>
                  <a:schemeClr val="bg1"/>
                </a:solidFill>
                <a:latin typeface="Goudy Old Style" panose="02020502050305020303" pitchFamily="18" charset="0"/>
              </a:defRPr>
            </a:lvl6pPr>
            <a:lvl7pPr marL="2971800" indent="-228600" eaLnBrk="0" fontAlgn="base" hangingPunct="0">
              <a:spcBef>
                <a:spcPct val="20000"/>
              </a:spcBef>
              <a:spcAft>
                <a:spcPct val="0"/>
              </a:spcAft>
              <a:buChar char="»"/>
              <a:defRPr sz="2800" b="1">
                <a:solidFill>
                  <a:schemeClr val="bg1"/>
                </a:solidFill>
                <a:latin typeface="Goudy Old Style" panose="02020502050305020303" pitchFamily="18" charset="0"/>
              </a:defRPr>
            </a:lvl7pPr>
            <a:lvl8pPr marL="3429000" indent="-228600" eaLnBrk="0" fontAlgn="base" hangingPunct="0">
              <a:spcBef>
                <a:spcPct val="20000"/>
              </a:spcBef>
              <a:spcAft>
                <a:spcPct val="0"/>
              </a:spcAft>
              <a:buChar char="»"/>
              <a:defRPr sz="2800" b="1">
                <a:solidFill>
                  <a:schemeClr val="bg1"/>
                </a:solidFill>
                <a:latin typeface="Goudy Old Style" panose="02020502050305020303" pitchFamily="18" charset="0"/>
              </a:defRPr>
            </a:lvl8pPr>
            <a:lvl9pPr marL="3886200" indent="-228600" eaLnBrk="0" fontAlgn="base" hangingPunct="0">
              <a:spcBef>
                <a:spcPct val="20000"/>
              </a:spcBef>
              <a:spcAft>
                <a:spcPct val="0"/>
              </a:spcAft>
              <a:buChar char="»"/>
              <a:defRPr sz="2800" b="1">
                <a:solidFill>
                  <a:schemeClr val="bg1"/>
                </a:solidFill>
                <a:latin typeface="Goudy Old Style" panose="02020502050305020303" pitchFamily="18" charset="0"/>
              </a:defRPr>
            </a:lvl9pPr>
          </a:lstStyle>
          <a:p>
            <a:pPr algn="ctr" defTabSz="685800">
              <a:spcBef>
                <a:spcPct val="50000"/>
              </a:spcBef>
              <a:defRPr/>
            </a:pPr>
            <a:r>
              <a:rPr kumimoji="1" lang="en-US" altLang="en-US" sz="1800" dirty="0">
                <a:solidFill>
                  <a:srgbClr val="5E5E5E"/>
                </a:solidFill>
                <a:latin typeface="Arial" panose="020B0604020202020204"/>
                <a:ea typeface="ＭＳ Ｐゴシック" panose="020B0600070205080204" pitchFamily="34" charset="-128"/>
              </a:rPr>
              <a:t> Insulation</a:t>
            </a:r>
          </a:p>
        </p:txBody>
      </p:sp>
      <p:sp>
        <p:nvSpPr>
          <p:cNvPr id="13" name="Line 8">
            <a:extLst>
              <a:ext uri="{FF2B5EF4-FFF2-40B4-BE49-F238E27FC236}">
                <a16:creationId xmlns:a16="http://schemas.microsoft.com/office/drawing/2014/main" id="{609FE855-32EE-3FB8-A10E-D6A42DB96413}"/>
              </a:ext>
            </a:extLst>
          </p:cNvPr>
          <p:cNvSpPr>
            <a:spLocks noChangeShapeType="1"/>
          </p:cNvSpPr>
          <p:nvPr/>
        </p:nvSpPr>
        <p:spPr bwMode="auto">
          <a:xfrm flipV="1">
            <a:off x="2491383" y="2403948"/>
            <a:ext cx="1391623" cy="1534640"/>
          </a:xfrm>
          <a:prstGeom prst="line">
            <a:avLst/>
          </a:prstGeom>
          <a:noFill/>
          <a:ln w="190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defTabSz="685800">
              <a:defRPr/>
            </a:pPr>
            <a:endParaRPr lang="en-US" sz="1350" dirty="0">
              <a:solidFill>
                <a:srgbClr val="5E5E5E"/>
              </a:solidFill>
              <a:latin typeface="Arial" panose="020B0604020202020204"/>
            </a:endParaRPr>
          </a:p>
        </p:txBody>
      </p:sp>
    </p:spTree>
    <p:extLst>
      <p:ext uri="{BB962C8B-B14F-4D97-AF65-F5344CB8AC3E}">
        <p14:creationId xmlns:p14="http://schemas.microsoft.com/office/powerpoint/2010/main" val="32318588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EC7736-B1E7-7B85-FE2B-22B055379684}"/>
              </a:ext>
            </a:extLst>
          </p:cNvPr>
          <p:cNvSpPr txBox="1"/>
          <p:nvPr/>
        </p:nvSpPr>
        <p:spPr>
          <a:xfrm>
            <a:off x="290261" y="2238375"/>
            <a:ext cx="8582501" cy="3829538"/>
          </a:xfrm>
          <a:prstGeom prst="rect">
            <a:avLst/>
          </a:prstGeom>
          <a:solidFill>
            <a:schemeClr val="bg1"/>
          </a:solidFill>
        </p:spPr>
        <p:txBody>
          <a:bodyPr wrap="square" rtlCol="0">
            <a:spAutoFit/>
          </a:bodyPr>
          <a:lstStyle/>
          <a:p>
            <a:endParaRPr lang="en-US" dirty="0"/>
          </a:p>
        </p:txBody>
      </p:sp>
      <p:sp>
        <p:nvSpPr>
          <p:cNvPr id="6" name="Rectangle 5">
            <a:extLst>
              <a:ext uri="{FF2B5EF4-FFF2-40B4-BE49-F238E27FC236}">
                <a16:creationId xmlns:a16="http://schemas.microsoft.com/office/drawing/2014/main" id="{BCA108DC-176E-052C-6FBB-6FEB4653080D}"/>
              </a:ext>
            </a:extLst>
          </p:cNvPr>
          <p:cNvSpPr/>
          <p:nvPr/>
        </p:nvSpPr>
        <p:spPr>
          <a:xfrm>
            <a:off x="168676" y="168676"/>
            <a:ext cx="8814611" cy="6552799"/>
          </a:xfrm>
          <a:prstGeom prst="rect">
            <a:avLst/>
          </a:prstGeom>
          <a:noFill/>
          <a:ln w="76200">
            <a:solidFill>
              <a:schemeClr val="tx2"/>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3EE13752-0BB3-369D-B89B-562548AC60A8}"/>
              </a:ext>
            </a:extLst>
          </p:cNvPr>
          <p:cNvPicPr>
            <a:picLocks noChangeAspect="1"/>
          </p:cNvPicPr>
          <p:nvPr/>
        </p:nvPicPr>
        <p:blipFill>
          <a:blip r:embed="rId2"/>
          <a:stretch>
            <a:fillRect/>
          </a:stretch>
        </p:blipFill>
        <p:spPr>
          <a:xfrm>
            <a:off x="6886575" y="6176484"/>
            <a:ext cx="2187433" cy="653562"/>
          </a:xfrm>
          <a:prstGeom prst="rect">
            <a:avLst/>
          </a:prstGeom>
        </p:spPr>
      </p:pic>
      <p:sp>
        <p:nvSpPr>
          <p:cNvPr id="4" name="Rectangle 3">
            <a:extLst>
              <a:ext uri="{FF2B5EF4-FFF2-40B4-BE49-F238E27FC236}">
                <a16:creationId xmlns:a16="http://schemas.microsoft.com/office/drawing/2014/main" id="{C43B9FF6-5223-A72E-B82D-9ADBCFBE64C8}"/>
              </a:ext>
            </a:extLst>
          </p:cNvPr>
          <p:cNvSpPr/>
          <p:nvPr/>
        </p:nvSpPr>
        <p:spPr>
          <a:xfrm>
            <a:off x="3601811" y="3164608"/>
            <a:ext cx="3609260" cy="2805784"/>
          </a:xfrm>
          <a:prstGeom prst="rect">
            <a:avLst/>
          </a:prstGeom>
          <a:solidFill>
            <a:srgbClr val="D1E8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C3020A7-6F2B-9FF1-3AB3-65C243F65E56}"/>
              </a:ext>
            </a:extLst>
          </p:cNvPr>
          <p:cNvSpPr/>
          <p:nvPr/>
        </p:nvSpPr>
        <p:spPr>
          <a:xfrm>
            <a:off x="3601809" y="3164609"/>
            <a:ext cx="3609264" cy="451698"/>
          </a:xfrm>
          <a:prstGeom prst="rect">
            <a:avLst/>
          </a:prstGeom>
          <a:solidFill>
            <a:srgbClr val="4DA5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E52EF60A-3240-A96B-3469-97206E8DC619}"/>
              </a:ext>
            </a:extLst>
          </p:cNvPr>
          <p:cNvSpPr txBox="1">
            <a:spLocks/>
          </p:cNvSpPr>
          <p:nvPr/>
        </p:nvSpPr>
        <p:spPr>
          <a:xfrm>
            <a:off x="457200" y="247815"/>
            <a:ext cx="8229600" cy="8346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u="sng" dirty="0"/>
              <a:t>Jarrell Mechanical Contractors</a:t>
            </a:r>
          </a:p>
        </p:txBody>
      </p:sp>
      <p:sp>
        <p:nvSpPr>
          <p:cNvPr id="9" name="Content Placeholder 4">
            <a:extLst>
              <a:ext uri="{FF2B5EF4-FFF2-40B4-BE49-F238E27FC236}">
                <a16:creationId xmlns:a16="http://schemas.microsoft.com/office/drawing/2014/main" id="{6CC15323-1834-1A0A-A597-9C9FBB6585AD}"/>
              </a:ext>
            </a:extLst>
          </p:cNvPr>
          <p:cNvSpPr txBox="1">
            <a:spLocks/>
          </p:cNvSpPr>
          <p:nvPr/>
        </p:nvSpPr>
        <p:spPr>
          <a:xfrm>
            <a:off x="457200" y="1149098"/>
            <a:ext cx="8296275" cy="8346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At Jarrell, you’ll find more than Design-Build HVAC and plumbing-plus DDC controls-all under one roof. You’ll see how we fit them together to create the right solution every time. Bringing all the best people to the table with the knowledge, commitment, and passion to do whatever it takes to get the job done.</a:t>
            </a:r>
          </a:p>
        </p:txBody>
      </p:sp>
      <p:pic>
        <p:nvPicPr>
          <p:cNvPr id="10" name="Picture 9">
            <a:extLst>
              <a:ext uri="{FF2B5EF4-FFF2-40B4-BE49-F238E27FC236}">
                <a16:creationId xmlns:a16="http://schemas.microsoft.com/office/drawing/2014/main" id="{01CC94EF-0BA2-23AB-D9E0-83602FF26956}"/>
              </a:ext>
            </a:extLst>
          </p:cNvPr>
          <p:cNvPicPr>
            <a:picLocks noChangeAspect="1"/>
          </p:cNvPicPr>
          <p:nvPr/>
        </p:nvPicPr>
        <p:blipFill>
          <a:blip r:embed="rId3"/>
          <a:stretch>
            <a:fillRect/>
          </a:stretch>
        </p:blipFill>
        <p:spPr>
          <a:xfrm>
            <a:off x="7861766" y="2475391"/>
            <a:ext cx="539875" cy="559156"/>
          </a:xfrm>
          <a:prstGeom prst="rect">
            <a:avLst/>
          </a:prstGeom>
        </p:spPr>
      </p:pic>
      <p:sp>
        <p:nvSpPr>
          <p:cNvPr id="11" name="Rectangle 10">
            <a:extLst>
              <a:ext uri="{FF2B5EF4-FFF2-40B4-BE49-F238E27FC236}">
                <a16:creationId xmlns:a16="http://schemas.microsoft.com/office/drawing/2014/main" id="{6D65C626-6003-E280-D765-F765F6EA2597}"/>
              </a:ext>
            </a:extLst>
          </p:cNvPr>
          <p:cNvSpPr/>
          <p:nvPr/>
        </p:nvSpPr>
        <p:spPr>
          <a:xfrm>
            <a:off x="290261" y="3164608"/>
            <a:ext cx="1482111" cy="2805784"/>
          </a:xfrm>
          <a:prstGeom prst="rect">
            <a:avLst/>
          </a:prstGeom>
          <a:solidFill>
            <a:srgbClr val="D1E8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F66E5329-EB1E-6D04-17B6-D029E7DC9579}"/>
              </a:ext>
            </a:extLst>
          </p:cNvPr>
          <p:cNvSpPr txBox="1">
            <a:spLocks/>
          </p:cNvSpPr>
          <p:nvPr/>
        </p:nvSpPr>
        <p:spPr>
          <a:xfrm>
            <a:off x="288758" y="3705197"/>
            <a:ext cx="1460651" cy="2265195"/>
          </a:xfrm>
          <a:prstGeom prst="rect">
            <a:avLst/>
          </a:prstGeom>
        </p:spPr>
        <p:txBody>
          <a:bodyPr vert="horz" lIns="91440" tIns="45720" rIns="91440" bIns="45720" rtlCol="0">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Design Build HVAC and Plumbing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Value Engineering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Plan Specifications Applications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Tenant Improvement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Controls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Piping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Sheet Metal</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Refrigeration</a:t>
            </a:r>
          </a:p>
        </p:txBody>
      </p:sp>
      <p:sp>
        <p:nvSpPr>
          <p:cNvPr id="13" name="Text Placeholder 2">
            <a:extLst>
              <a:ext uri="{FF2B5EF4-FFF2-40B4-BE49-F238E27FC236}">
                <a16:creationId xmlns:a16="http://schemas.microsoft.com/office/drawing/2014/main" id="{66167CF9-A046-4B03-8208-73FAA099B292}"/>
              </a:ext>
            </a:extLst>
          </p:cNvPr>
          <p:cNvSpPr txBox="1">
            <a:spLocks/>
          </p:cNvSpPr>
          <p:nvPr/>
        </p:nvSpPr>
        <p:spPr>
          <a:xfrm>
            <a:off x="563942" y="3156827"/>
            <a:ext cx="1196679" cy="417446"/>
          </a:xfrm>
          <a:prstGeom prst="rect">
            <a:avLst/>
          </a:prstGeom>
        </p:spPr>
        <p:txBody>
          <a:bodyPr vert="horz" lIns="91440" tIns="45720" rIns="91440" bIns="45720" rtlCol="0" anchor="ctr" anchorCtr="0">
            <a:noAutofit/>
          </a:bodyPr>
          <a:lstStyle>
            <a:lvl1pPr marL="0" indent="0" algn="l" defTabSz="457200" rtl="0" eaLnBrk="1" latinLnBrk="0" hangingPunct="1">
              <a:lnSpc>
                <a:spcPts val="2080"/>
              </a:lnSpc>
              <a:spcBef>
                <a:spcPct val="20000"/>
              </a:spcBef>
              <a:buClr>
                <a:srgbClr val="003A63"/>
              </a:buClr>
              <a:buFontTx/>
              <a:buNone/>
              <a:defRPr sz="14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4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4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ts val="1180"/>
              </a:lnSpc>
              <a:spcBef>
                <a:spcPts val="0"/>
              </a:spcBef>
            </a:pPr>
            <a:r>
              <a:rPr lang="en-US" sz="2400" dirty="0">
                <a:solidFill>
                  <a:schemeClr val="bg1"/>
                </a:solidFill>
              </a:rPr>
              <a:t>1943</a:t>
            </a:r>
          </a:p>
        </p:txBody>
      </p:sp>
      <p:sp>
        <p:nvSpPr>
          <p:cNvPr id="14" name="Rectangle 13">
            <a:extLst>
              <a:ext uri="{FF2B5EF4-FFF2-40B4-BE49-F238E27FC236}">
                <a16:creationId xmlns:a16="http://schemas.microsoft.com/office/drawing/2014/main" id="{18D5D105-EDD4-B285-0F67-6911481FBAB4}"/>
              </a:ext>
            </a:extLst>
          </p:cNvPr>
          <p:cNvSpPr/>
          <p:nvPr/>
        </p:nvSpPr>
        <p:spPr>
          <a:xfrm>
            <a:off x="290259" y="3164609"/>
            <a:ext cx="1482113" cy="451698"/>
          </a:xfrm>
          <a:prstGeom prst="rect">
            <a:avLst/>
          </a:prstGeom>
          <a:solidFill>
            <a:srgbClr val="4DA5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Placeholder 2">
            <a:extLst>
              <a:ext uri="{FF2B5EF4-FFF2-40B4-BE49-F238E27FC236}">
                <a16:creationId xmlns:a16="http://schemas.microsoft.com/office/drawing/2014/main" id="{5381E187-09F5-4613-6636-BACDC9CA46E7}"/>
              </a:ext>
            </a:extLst>
          </p:cNvPr>
          <p:cNvSpPr txBox="1">
            <a:spLocks/>
          </p:cNvSpPr>
          <p:nvPr/>
        </p:nvSpPr>
        <p:spPr>
          <a:xfrm>
            <a:off x="288758" y="3198253"/>
            <a:ext cx="1483615" cy="417446"/>
          </a:xfrm>
          <a:prstGeom prst="rect">
            <a:avLst/>
          </a:prstGeom>
        </p:spPr>
        <p:txBody>
          <a:bodyPr vert="horz" lIns="91440" tIns="45720" rIns="91440" bIns="45720" rtlCol="0" anchor="ctr">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100" dirty="0">
                <a:solidFill>
                  <a:schemeClr val="bg1"/>
                </a:solidFill>
              </a:rPr>
              <a:t>Mechanical Services</a:t>
            </a:r>
          </a:p>
        </p:txBody>
      </p:sp>
      <p:sp>
        <p:nvSpPr>
          <p:cNvPr id="16" name="Text Placeholder 2">
            <a:extLst>
              <a:ext uri="{FF2B5EF4-FFF2-40B4-BE49-F238E27FC236}">
                <a16:creationId xmlns:a16="http://schemas.microsoft.com/office/drawing/2014/main" id="{23C3E3AA-0D69-53CE-6722-440F3BF71E0C}"/>
              </a:ext>
            </a:extLst>
          </p:cNvPr>
          <p:cNvSpPr txBox="1">
            <a:spLocks/>
          </p:cNvSpPr>
          <p:nvPr/>
        </p:nvSpPr>
        <p:spPr>
          <a:xfrm>
            <a:off x="3639182" y="3611858"/>
            <a:ext cx="1710025" cy="2339124"/>
          </a:xfrm>
          <a:prstGeom prst="rect">
            <a:avLst/>
          </a:prstGeom>
        </p:spPr>
        <p:txBody>
          <a:bodyPr vert="horz" lIns="91440" tIns="45720" rIns="91440" bIns="45720" rtlCol="0">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900" b="1" dirty="0">
                <a:solidFill>
                  <a:srgbClr val="003A63"/>
                </a:solidFill>
                <a:latin typeface="Calibri" panose="020F0502020204030204" pitchFamily="34" charset="0"/>
                <a:cs typeface="Calibri" panose="020F0502020204030204" pitchFamily="34" charset="0"/>
              </a:rPr>
              <a:t>C</a:t>
            </a:r>
            <a:r>
              <a:rPr lang="en-US" sz="900" b="1" i="0" dirty="0">
                <a:solidFill>
                  <a:srgbClr val="003A63"/>
                </a:solidFill>
                <a:effectLst/>
                <a:latin typeface="Calibri" panose="020F0502020204030204" pitchFamily="34" charset="0"/>
                <a:cs typeface="Calibri" panose="020F0502020204030204" pitchFamily="34" charset="0"/>
              </a:rPr>
              <a:t>onstruction Methods</a:t>
            </a:r>
          </a:p>
          <a:p>
            <a:pPr marL="171450" indent="-171450" algn="l">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Slip and Cap Connections</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Standard Angle Connections</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Button Lock</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Pittsburgh and Welded Seams</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Transverse Duct Flange</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TIG, MIG, Stick and Carbon Arc Welded Connections</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Soldered Connections</a:t>
            </a:r>
          </a:p>
        </p:txBody>
      </p:sp>
      <p:sp>
        <p:nvSpPr>
          <p:cNvPr id="17" name="Text Placeholder 2">
            <a:extLst>
              <a:ext uri="{FF2B5EF4-FFF2-40B4-BE49-F238E27FC236}">
                <a16:creationId xmlns:a16="http://schemas.microsoft.com/office/drawing/2014/main" id="{99B53C4A-8986-7C1E-B787-876AB79EF9A9}"/>
              </a:ext>
            </a:extLst>
          </p:cNvPr>
          <p:cNvSpPr txBox="1">
            <a:spLocks/>
          </p:cNvSpPr>
          <p:nvPr/>
        </p:nvSpPr>
        <p:spPr>
          <a:xfrm>
            <a:off x="3601808" y="3199916"/>
            <a:ext cx="3609260" cy="417446"/>
          </a:xfrm>
          <a:prstGeom prst="rect">
            <a:avLst/>
          </a:prstGeom>
        </p:spPr>
        <p:txBody>
          <a:bodyPr vert="horz" lIns="91440" tIns="45720" rIns="91440" bIns="45720" rtlCol="0" anchor="ctr">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100" dirty="0">
                <a:solidFill>
                  <a:schemeClr val="bg1"/>
                </a:solidFill>
              </a:rPr>
              <a:t>Sheet Metal Fabrication Shop</a:t>
            </a:r>
          </a:p>
        </p:txBody>
      </p:sp>
      <p:pic>
        <p:nvPicPr>
          <p:cNvPr id="18" name="Picture 17" descr="A picture containing graphics, font, symbol, screenshot&#10;&#10;Description automatically generated">
            <a:extLst>
              <a:ext uri="{FF2B5EF4-FFF2-40B4-BE49-F238E27FC236}">
                <a16:creationId xmlns:a16="http://schemas.microsoft.com/office/drawing/2014/main" id="{2CA13399-51F0-81A6-FD8A-AFBF125D844E}"/>
              </a:ext>
            </a:extLst>
          </p:cNvPr>
          <p:cNvPicPr>
            <a:picLocks noChangeAspect="1"/>
          </p:cNvPicPr>
          <p:nvPr/>
        </p:nvPicPr>
        <p:blipFill>
          <a:blip r:embed="rId4"/>
          <a:stretch>
            <a:fillRect/>
          </a:stretch>
        </p:blipFill>
        <p:spPr>
          <a:xfrm>
            <a:off x="2324894" y="2366154"/>
            <a:ext cx="690305" cy="679898"/>
          </a:xfrm>
          <a:prstGeom prst="rect">
            <a:avLst/>
          </a:prstGeom>
        </p:spPr>
      </p:pic>
      <p:pic>
        <p:nvPicPr>
          <p:cNvPr id="19" name="Picture 18" descr="A picture containing screenshot, line, graphics, font&#10;&#10;Description automatically generated">
            <a:extLst>
              <a:ext uri="{FF2B5EF4-FFF2-40B4-BE49-F238E27FC236}">
                <a16:creationId xmlns:a16="http://schemas.microsoft.com/office/drawing/2014/main" id="{4565D64C-3D73-A202-F706-0BF61ED4002D}"/>
              </a:ext>
            </a:extLst>
          </p:cNvPr>
          <p:cNvPicPr>
            <a:picLocks noChangeAspect="1"/>
          </p:cNvPicPr>
          <p:nvPr/>
        </p:nvPicPr>
        <p:blipFill>
          <a:blip r:embed="rId5"/>
          <a:stretch>
            <a:fillRect/>
          </a:stretch>
        </p:blipFill>
        <p:spPr>
          <a:xfrm>
            <a:off x="5061285" y="2415020"/>
            <a:ext cx="690305" cy="679898"/>
          </a:xfrm>
          <a:prstGeom prst="rect">
            <a:avLst/>
          </a:prstGeom>
        </p:spPr>
      </p:pic>
      <p:pic>
        <p:nvPicPr>
          <p:cNvPr id="20" name="Picture 19" descr="A blue outline of a person wearing a hard hat and a wrench&#10;&#10;Description automatically generated with medium confidence">
            <a:extLst>
              <a:ext uri="{FF2B5EF4-FFF2-40B4-BE49-F238E27FC236}">
                <a16:creationId xmlns:a16="http://schemas.microsoft.com/office/drawing/2014/main" id="{579FB730-91F5-7E02-BEDC-9A59C318D479}"/>
              </a:ext>
            </a:extLst>
          </p:cNvPr>
          <p:cNvPicPr>
            <a:picLocks noChangeAspect="1"/>
          </p:cNvPicPr>
          <p:nvPr/>
        </p:nvPicPr>
        <p:blipFill>
          <a:blip r:embed="rId6"/>
          <a:stretch>
            <a:fillRect/>
          </a:stretch>
        </p:blipFill>
        <p:spPr>
          <a:xfrm>
            <a:off x="753484" y="2347677"/>
            <a:ext cx="690305" cy="679898"/>
          </a:xfrm>
          <a:prstGeom prst="rect">
            <a:avLst/>
          </a:prstGeom>
        </p:spPr>
      </p:pic>
      <p:sp>
        <p:nvSpPr>
          <p:cNvPr id="21" name="Rectangle 20">
            <a:extLst>
              <a:ext uri="{FF2B5EF4-FFF2-40B4-BE49-F238E27FC236}">
                <a16:creationId xmlns:a16="http://schemas.microsoft.com/office/drawing/2014/main" id="{7D512346-4330-C2A1-6191-8F8853062689}"/>
              </a:ext>
            </a:extLst>
          </p:cNvPr>
          <p:cNvSpPr/>
          <p:nvPr/>
        </p:nvSpPr>
        <p:spPr>
          <a:xfrm>
            <a:off x="1940116" y="3164608"/>
            <a:ext cx="1482113" cy="2805784"/>
          </a:xfrm>
          <a:prstGeom prst="rect">
            <a:avLst/>
          </a:prstGeom>
          <a:solidFill>
            <a:srgbClr val="D1E8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CE7D0EE-13DD-C7CC-A1DF-49EF638A3032}"/>
              </a:ext>
            </a:extLst>
          </p:cNvPr>
          <p:cNvSpPr/>
          <p:nvPr/>
        </p:nvSpPr>
        <p:spPr>
          <a:xfrm>
            <a:off x="1940114" y="3164609"/>
            <a:ext cx="1482114" cy="451698"/>
          </a:xfrm>
          <a:prstGeom prst="rect">
            <a:avLst/>
          </a:prstGeom>
          <a:solidFill>
            <a:srgbClr val="4DA5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
            <a:extLst>
              <a:ext uri="{FF2B5EF4-FFF2-40B4-BE49-F238E27FC236}">
                <a16:creationId xmlns:a16="http://schemas.microsoft.com/office/drawing/2014/main" id="{FFB0A95F-5AF3-1418-2619-A2840FFFA8D0}"/>
              </a:ext>
            </a:extLst>
          </p:cNvPr>
          <p:cNvSpPr txBox="1">
            <a:spLocks/>
          </p:cNvSpPr>
          <p:nvPr/>
        </p:nvSpPr>
        <p:spPr>
          <a:xfrm>
            <a:off x="1928991" y="3706860"/>
            <a:ext cx="1482112" cy="1668057"/>
          </a:xfrm>
          <a:prstGeom prst="rect">
            <a:avLst/>
          </a:prstGeom>
        </p:spPr>
        <p:txBody>
          <a:bodyPr vert="horz" lIns="91440" tIns="45720" rIns="91440" bIns="45720" rtlCol="0">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Prefab Piping Systems and Plumbing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Semi-Automatic and Welding </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Pipe Cutting</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Packaged Systems </a:t>
            </a:r>
          </a:p>
        </p:txBody>
      </p:sp>
      <p:sp>
        <p:nvSpPr>
          <p:cNvPr id="24" name="Text Placeholder 2">
            <a:extLst>
              <a:ext uri="{FF2B5EF4-FFF2-40B4-BE49-F238E27FC236}">
                <a16:creationId xmlns:a16="http://schemas.microsoft.com/office/drawing/2014/main" id="{62DDDE85-C7E2-9B92-0C51-3366E4B7076B}"/>
              </a:ext>
            </a:extLst>
          </p:cNvPr>
          <p:cNvSpPr txBox="1">
            <a:spLocks/>
          </p:cNvSpPr>
          <p:nvPr/>
        </p:nvSpPr>
        <p:spPr>
          <a:xfrm>
            <a:off x="1932927" y="3199916"/>
            <a:ext cx="1482113" cy="417446"/>
          </a:xfrm>
          <a:prstGeom prst="rect">
            <a:avLst/>
          </a:prstGeom>
        </p:spPr>
        <p:txBody>
          <a:bodyPr vert="horz" lIns="91440" tIns="45720" rIns="91440" bIns="45720" rtlCol="0" anchor="ctr">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100" dirty="0">
                <a:solidFill>
                  <a:schemeClr val="bg1"/>
                </a:solidFill>
              </a:rPr>
              <a:t>Piping Fabrication Shops</a:t>
            </a:r>
          </a:p>
        </p:txBody>
      </p:sp>
      <p:sp>
        <p:nvSpPr>
          <p:cNvPr id="25" name="Text Placeholder 2">
            <a:extLst>
              <a:ext uri="{FF2B5EF4-FFF2-40B4-BE49-F238E27FC236}">
                <a16:creationId xmlns:a16="http://schemas.microsoft.com/office/drawing/2014/main" id="{9707BD74-E9F9-3FA1-00FB-5BF93D6C3E67}"/>
              </a:ext>
            </a:extLst>
          </p:cNvPr>
          <p:cNvSpPr txBox="1">
            <a:spLocks/>
          </p:cNvSpPr>
          <p:nvPr/>
        </p:nvSpPr>
        <p:spPr>
          <a:xfrm>
            <a:off x="5362450" y="3611858"/>
            <a:ext cx="1841434" cy="2318599"/>
          </a:xfrm>
          <a:prstGeom prst="rect">
            <a:avLst/>
          </a:prstGeom>
        </p:spPr>
        <p:txBody>
          <a:bodyPr vert="horz" lIns="91440" tIns="45720" rIns="91440" bIns="45720" rtlCol="0">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900" b="1" dirty="0">
                <a:solidFill>
                  <a:srgbClr val="003A63"/>
                </a:solidFill>
                <a:latin typeface="Calibri" panose="020F0502020204030204" pitchFamily="34" charset="0"/>
                <a:cs typeface="Calibri" panose="020F0502020204030204" pitchFamily="34" charset="0"/>
              </a:rPr>
              <a:t>Fab Shop Equipment</a:t>
            </a:r>
            <a:endParaRPr lang="en-US" sz="900" b="1" i="0" dirty="0">
              <a:solidFill>
                <a:srgbClr val="003A63"/>
              </a:solidFill>
              <a:effectLst/>
              <a:latin typeface="Calibri" panose="020F0502020204030204" pitchFamily="34" charset="0"/>
              <a:cs typeface="Calibri" panose="020F0502020204030204" pitchFamily="34" charset="0"/>
            </a:endParaRP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Roll Forming Machines</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Power, Roto-Die and Hand Brakes Power Shear</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Fully Automated 5 ft. Insulated Duct Coil Line </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Computer Driven Plasma Fitting Cutter etc.</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Round Spiral Machine that produces spirals such as welded elbows, reducers, end caps, etc.</a:t>
            </a:r>
          </a:p>
          <a:p>
            <a:pPr marL="171450" indent="-171450" algn="l">
              <a:lnSpc>
                <a:spcPct val="100000"/>
              </a:lnSpc>
              <a:buFont typeface="Arial" panose="020B0604020202020204" pitchFamily="34" charset="0"/>
              <a:buChar char="•"/>
            </a:pPr>
            <a:r>
              <a:rPr lang="en-US" sz="900" b="0" i="0" dirty="0">
                <a:solidFill>
                  <a:srgbClr val="003A63"/>
                </a:solidFill>
                <a:effectLst/>
                <a:latin typeface="Calibri" panose="020F0502020204030204" pitchFamily="34" charset="0"/>
                <a:cs typeface="Calibri" panose="020F0502020204030204" pitchFamily="34" charset="0"/>
              </a:rPr>
              <a:t>Computer Driven Insulation Fitting Cutter</a:t>
            </a:r>
          </a:p>
        </p:txBody>
      </p:sp>
      <p:sp>
        <p:nvSpPr>
          <p:cNvPr id="26" name="Rectangle 25">
            <a:extLst>
              <a:ext uri="{FF2B5EF4-FFF2-40B4-BE49-F238E27FC236}">
                <a16:creationId xmlns:a16="http://schemas.microsoft.com/office/drawing/2014/main" id="{C9321949-3B18-9670-1A58-6F47F51ECCAC}"/>
              </a:ext>
            </a:extLst>
          </p:cNvPr>
          <p:cNvSpPr/>
          <p:nvPr/>
        </p:nvSpPr>
        <p:spPr>
          <a:xfrm>
            <a:off x="7390649" y="3145198"/>
            <a:ext cx="1482113" cy="2805784"/>
          </a:xfrm>
          <a:prstGeom prst="rect">
            <a:avLst/>
          </a:prstGeom>
          <a:solidFill>
            <a:srgbClr val="D1E8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734814-897E-0419-19EF-4D0D916BC925}"/>
              </a:ext>
            </a:extLst>
          </p:cNvPr>
          <p:cNvSpPr/>
          <p:nvPr/>
        </p:nvSpPr>
        <p:spPr>
          <a:xfrm>
            <a:off x="7390647" y="3145199"/>
            <a:ext cx="1482114" cy="451698"/>
          </a:xfrm>
          <a:prstGeom prst="rect">
            <a:avLst/>
          </a:prstGeom>
          <a:solidFill>
            <a:srgbClr val="4DA5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 Placeholder 2">
            <a:extLst>
              <a:ext uri="{FF2B5EF4-FFF2-40B4-BE49-F238E27FC236}">
                <a16:creationId xmlns:a16="http://schemas.microsoft.com/office/drawing/2014/main" id="{7B893E8E-7625-73A1-539A-29B81B9F8D97}"/>
              </a:ext>
            </a:extLst>
          </p:cNvPr>
          <p:cNvSpPr txBox="1">
            <a:spLocks/>
          </p:cNvSpPr>
          <p:nvPr/>
        </p:nvSpPr>
        <p:spPr>
          <a:xfrm>
            <a:off x="7379524" y="3687450"/>
            <a:ext cx="1482112" cy="2263532"/>
          </a:xfrm>
          <a:prstGeom prst="rect">
            <a:avLst/>
          </a:prstGeom>
        </p:spPr>
        <p:txBody>
          <a:bodyPr vert="horz" lIns="91440" tIns="45720" rIns="91440" bIns="45720" rtlCol="0">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System Integration</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Energy Optimization</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Remote Monitoring and Diagnostics</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Proactive Maintenance and Software Management</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Utility metering and Tenant Billing</a:t>
            </a:r>
          </a:p>
          <a:p>
            <a:pPr marL="171450" indent="-171450">
              <a:lnSpc>
                <a:spcPct val="100000"/>
              </a:lnSpc>
              <a:spcBef>
                <a:spcPts val="100"/>
              </a:spcBef>
              <a:spcAft>
                <a:spcPts val="500"/>
              </a:spcAft>
              <a:buFont typeface="Arial" panose="020B0604020202020204" pitchFamily="34" charset="0"/>
              <a:buChar char="•"/>
            </a:pPr>
            <a:r>
              <a:rPr lang="en-US" sz="900" dirty="0">
                <a:solidFill>
                  <a:srgbClr val="003A63"/>
                </a:solidFill>
              </a:rPr>
              <a:t>Operator Support and Training</a:t>
            </a:r>
          </a:p>
        </p:txBody>
      </p:sp>
      <p:sp>
        <p:nvSpPr>
          <p:cNvPr id="29" name="Text Placeholder 2">
            <a:extLst>
              <a:ext uri="{FF2B5EF4-FFF2-40B4-BE49-F238E27FC236}">
                <a16:creationId xmlns:a16="http://schemas.microsoft.com/office/drawing/2014/main" id="{09FBBAA7-3282-741B-A9CA-B8309712BE22}"/>
              </a:ext>
            </a:extLst>
          </p:cNvPr>
          <p:cNvSpPr txBox="1">
            <a:spLocks/>
          </p:cNvSpPr>
          <p:nvPr/>
        </p:nvSpPr>
        <p:spPr>
          <a:xfrm>
            <a:off x="7383460" y="3180506"/>
            <a:ext cx="1482113" cy="417446"/>
          </a:xfrm>
          <a:prstGeom prst="rect">
            <a:avLst/>
          </a:prstGeom>
        </p:spPr>
        <p:txBody>
          <a:bodyPr vert="horz" lIns="91440" tIns="45720" rIns="91440" bIns="45720" rtlCol="0" anchor="ctr">
            <a:noAutofit/>
          </a:bodyPr>
          <a:lstStyle>
            <a:lvl1pPr marL="0" indent="0" algn="l" defTabSz="457200" rtl="0" eaLnBrk="1" latinLnBrk="0" hangingPunct="1">
              <a:lnSpc>
                <a:spcPts val="2000"/>
              </a:lnSpc>
              <a:spcBef>
                <a:spcPct val="20000"/>
              </a:spcBef>
              <a:buClr>
                <a:srgbClr val="003A63"/>
              </a:buClr>
              <a:buFontTx/>
              <a:buNone/>
              <a:defRPr sz="1600" kern="1200">
                <a:solidFill>
                  <a:srgbClr val="5E605E"/>
                </a:solidFill>
                <a:latin typeface="+mj-lt"/>
                <a:ea typeface="+mn-ea"/>
                <a:cs typeface="Arial Narrow"/>
              </a:defRPr>
            </a:lvl1pPr>
            <a:lvl2pPr marL="684213" indent="-227013" algn="l" defTabSz="457200" rtl="0" eaLnBrk="1" latinLnBrk="0" hangingPunct="1">
              <a:spcBef>
                <a:spcPct val="20000"/>
              </a:spcBef>
              <a:spcAft>
                <a:spcPts val="1200"/>
              </a:spcAft>
              <a:buClr>
                <a:srgbClr val="003A63"/>
              </a:buClr>
              <a:buFont typeface="Courier New" charset="0"/>
              <a:buChar char="o"/>
              <a:defRPr sz="1600" kern="1200">
                <a:solidFill>
                  <a:srgbClr val="5E605E"/>
                </a:solidFill>
                <a:latin typeface="+mj-lt"/>
                <a:ea typeface="+mn-ea"/>
                <a:cs typeface="Arial Narrow"/>
              </a:defRPr>
            </a:lvl2pPr>
            <a:lvl3pPr marL="911225" indent="-227013" algn="l" defTabSz="457200" rtl="0" eaLnBrk="1" latinLnBrk="0" hangingPunct="1">
              <a:spcBef>
                <a:spcPct val="20000"/>
              </a:spcBef>
              <a:spcAft>
                <a:spcPts val="1200"/>
              </a:spcAft>
              <a:buClr>
                <a:srgbClr val="003A63"/>
              </a:buClr>
              <a:buFont typeface="Arial" charset="0"/>
              <a:buChar char="•"/>
              <a:defRPr sz="1600" kern="1200">
                <a:solidFill>
                  <a:srgbClr val="5E605E"/>
                </a:solidFill>
                <a:latin typeface="+mj-lt"/>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0"/>
              </a:spcBef>
            </a:pPr>
            <a:r>
              <a:rPr lang="en-US" sz="1100" dirty="0">
                <a:solidFill>
                  <a:schemeClr val="bg1"/>
                </a:solidFill>
              </a:rPr>
              <a:t>Controls</a:t>
            </a:r>
          </a:p>
        </p:txBody>
      </p:sp>
    </p:spTree>
    <p:extLst>
      <p:ext uri="{BB962C8B-B14F-4D97-AF65-F5344CB8AC3E}">
        <p14:creationId xmlns:p14="http://schemas.microsoft.com/office/powerpoint/2010/main" val="378234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9" descr="A picture containing text, screenshot, diagram&#10;&#10;Description automatically generated">
            <a:extLst>
              <a:ext uri="{FF2B5EF4-FFF2-40B4-BE49-F238E27FC236}">
                <a16:creationId xmlns:a16="http://schemas.microsoft.com/office/drawing/2014/main" id="{F69714D5-CA15-D4C0-F40B-8EF8F2BA6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029" y="1852613"/>
            <a:ext cx="6793706" cy="177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5" descr="Chart, funnel chart&#10;&#10;Description automatically generated">
            <a:extLst>
              <a:ext uri="{FF2B5EF4-FFF2-40B4-BE49-F238E27FC236}">
                <a16:creationId xmlns:a16="http://schemas.microsoft.com/office/drawing/2014/main" id="{2623589B-70A3-2AF2-9A73-B7FAAD162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844" y="-1933576"/>
            <a:ext cx="629602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Content Placeholder 2">
            <a:extLst>
              <a:ext uri="{FF2B5EF4-FFF2-40B4-BE49-F238E27FC236}">
                <a16:creationId xmlns:a16="http://schemas.microsoft.com/office/drawing/2014/main" id="{113E4EB4-AE39-A2B5-3355-FF7CAB527908}"/>
              </a:ext>
            </a:extLst>
          </p:cNvPr>
          <p:cNvSpPr txBox="1">
            <a:spLocks noChangeArrowheads="1"/>
          </p:cNvSpPr>
          <p:nvPr/>
        </p:nvSpPr>
        <p:spPr bwMode="auto">
          <a:xfrm>
            <a:off x="265510" y="4044554"/>
            <a:ext cx="5389959"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a:spcBef>
                <a:spcPts val="750"/>
              </a:spcBef>
              <a:buNone/>
              <a:defRPr/>
            </a:pPr>
            <a:r>
              <a:rPr lang="en-US" altLang="en-US" sz="2100" dirty="0">
                <a:solidFill>
                  <a:srgbClr val="00326C"/>
                </a:solidFill>
              </a:rPr>
              <a:t>Thermal Batteries meet grid challenges</a:t>
            </a:r>
          </a:p>
          <a:p>
            <a:pPr marL="857250" lvl="2" indent="-171450" defTabSz="685800">
              <a:spcBef>
                <a:spcPts val="375"/>
              </a:spcBef>
              <a:defRPr/>
            </a:pPr>
            <a:r>
              <a:rPr lang="en-US" altLang="en-US" sz="1500" dirty="0">
                <a:solidFill>
                  <a:srgbClr val="000000"/>
                </a:solidFill>
              </a:rPr>
              <a:t>Addressing </a:t>
            </a:r>
            <a:r>
              <a:rPr lang="en-US" altLang="en-US" sz="1500" b="1" dirty="0">
                <a:solidFill>
                  <a:srgbClr val="000000"/>
                </a:solidFill>
              </a:rPr>
              <a:t>critical </a:t>
            </a:r>
            <a:r>
              <a:rPr lang="en-US" altLang="en-US" sz="1500" dirty="0">
                <a:solidFill>
                  <a:srgbClr val="000000"/>
                </a:solidFill>
              </a:rPr>
              <a:t>utility/grid peaks</a:t>
            </a:r>
          </a:p>
          <a:p>
            <a:pPr marL="857250" lvl="2" indent="-171450" defTabSz="685800">
              <a:spcBef>
                <a:spcPts val="375"/>
              </a:spcBef>
              <a:defRPr/>
            </a:pPr>
            <a:r>
              <a:rPr lang="en-US" altLang="en-US" sz="1500" dirty="0">
                <a:solidFill>
                  <a:srgbClr val="000000"/>
                </a:solidFill>
              </a:rPr>
              <a:t>Avoid </a:t>
            </a:r>
            <a:r>
              <a:rPr lang="en-US" altLang="en-US" sz="1500" b="1" dirty="0">
                <a:solidFill>
                  <a:srgbClr val="00B050"/>
                </a:solidFill>
              </a:rPr>
              <a:t>expensive</a:t>
            </a:r>
            <a:r>
              <a:rPr lang="en-US" altLang="en-US" sz="1500" dirty="0">
                <a:solidFill>
                  <a:srgbClr val="000000"/>
                </a:solidFill>
              </a:rPr>
              <a:t> and </a:t>
            </a:r>
            <a:r>
              <a:rPr lang="en-US" altLang="en-US" sz="1500" b="1" dirty="0">
                <a:solidFill>
                  <a:srgbClr val="0070C0"/>
                </a:solidFill>
              </a:rPr>
              <a:t>high-emission</a:t>
            </a:r>
            <a:r>
              <a:rPr lang="en-US" altLang="en-US" sz="1500" dirty="0">
                <a:solidFill>
                  <a:srgbClr val="000000"/>
                </a:solidFill>
              </a:rPr>
              <a:t> </a:t>
            </a:r>
            <a:r>
              <a:rPr lang="en-US" altLang="en-US" sz="1500" dirty="0" err="1">
                <a:solidFill>
                  <a:srgbClr val="000000"/>
                </a:solidFill>
              </a:rPr>
              <a:t>peaker</a:t>
            </a:r>
            <a:r>
              <a:rPr lang="en-US" altLang="en-US" sz="1500" dirty="0">
                <a:solidFill>
                  <a:srgbClr val="000000"/>
                </a:solidFill>
              </a:rPr>
              <a:t> plants</a:t>
            </a:r>
          </a:p>
          <a:p>
            <a:pPr marL="857250" lvl="2" indent="-171450" defTabSz="685800">
              <a:spcBef>
                <a:spcPts val="375"/>
              </a:spcBef>
              <a:defRPr/>
            </a:pPr>
            <a:r>
              <a:rPr lang="en-US" altLang="en-US" sz="1500">
                <a:solidFill>
                  <a:srgbClr val="000000"/>
                </a:solidFill>
              </a:rPr>
              <a:t>Supporting</a:t>
            </a:r>
            <a:r>
              <a:rPr lang="en-US" altLang="en-US" sz="1500" b="1">
                <a:solidFill>
                  <a:srgbClr val="FF2B00"/>
                </a:solidFill>
              </a:rPr>
              <a:t> advanced grid services </a:t>
            </a:r>
            <a:r>
              <a:rPr lang="en-US" altLang="en-US" sz="1500">
                <a:solidFill>
                  <a:srgbClr val="000000"/>
                </a:solidFill>
              </a:rPr>
              <a:t>and</a:t>
            </a:r>
            <a:r>
              <a:rPr lang="en-US" altLang="en-US" sz="1500" b="1">
                <a:solidFill>
                  <a:srgbClr val="FF2B00"/>
                </a:solidFill>
              </a:rPr>
              <a:t> demand response</a:t>
            </a:r>
          </a:p>
        </p:txBody>
      </p:sp>
      <p:pic>
        <p:nvPicPr>
          <p:cNvPr id="49158" name="Picture 2" descr="A picture containing grass, sky, tree, outdoor&#10;&#10;Description automatically generated">
            <a:extLst>
              <a:ext uri="{FF2B5EF4-FFF2-40B4-BE49-F238E27FC236}">
                <a16:creationId xmlns:a16="http://schemas.microsoft.com/office/drawing/2014/main" id="{666D2000-3159-BF77-5197-BEDA70026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660" y="3894535"/>
            <a:ext cx="3206353" cy="155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AB18B2C-8D02-5E07-E233-2410C2B0DB66}"/>
              </a:ext>
            </a:extLst>
          </p:cNvPr>
          <p:cNvSpPr>
            <a:spLocks noGrp="1"/>
          </p:cNvSpPr>
          <p:nvPr>
            <p:ph type="title"/>
          </p:nvPr>
        </p:nvSpPr>
        <p:spPr>
          <a:xfrm>
            <a:off x="265510" y="322659"/>
            <a:ext cx="8249840" cy="844287"/>
          </a:xfrm>
        </p:spPr>
        <p:txBody>
          <a:bodyPr rtlCol="0">
            <a:normAutofit fontScale="90000"/>
          </a:bodyPr>
          <a:lstStyle/>
          <a:p>
            <a:pPr>
              <a:defRPr/>
            </a:pPr>
            <a:r>
              <a:rPr lang="en-US" dirty="0"/>
              <a:t>Shift Building Demand by </a:t>
            </a:r>
            <a:br>
              <a:rPr lang="en-US" dirty="0"/>
            </a:br>
            <a:r>
              <a:rPr lang="en-US" dirty="0"/>
              <a:t>Cooling with Thermal Batteries</a:t>
            </a:r>
          </a:p>
        </p:txBody>
      </p:sp>
      <p:cxnSp>
        <p:nvCxnSpPr>
          <p:cNvPr id="12" name="Straight Arrow Connector 11">
            <a:extLst>
              <a:ext uri="{FF2B5EF4-FFF2-40B4-BE49-F238E27FC236}">
                <a16:creationId xmlns:a16="http://schemas.microsoft.com/office/drawing/2014/main" id="{C0D6BA0A-C132-5466-88B7-12EA1CC3EBB3}"/>
              </a:ext>
            </a:extLst>
          </p:cNvPr>
          <p:cNvCxnSpPr>
            <a:cxnSpLocks/>
          </p:cNvCxnSpPr>
          <p:nvPr/>
        </p:nvCxnSpPr>
        <p:spPr>
          <a:xfrm flipV="1">
            <a:off x="1210006" y="2538280"/>
            <a:ext cx="1557687" cy="345680"/>
          </a:xfrm>
          <a:prstGeom prst="straightConnector1">
            <a:avLst/>
          </a:prstGeom>
          <a:ln w="19050">
            <a:solidFill>
              <a:srgbClr val="FF0000"/>
            </a:solidFill>
            <a:tailEnd type="triangle"/>
          </a:ln>
          <a:effectLst>
            <a:innerShdw blurRad="63500" dist="50800" dir="54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DBA092-81AC-04F9-CCA0-EAC064841D26}"/>
              </a:ext>
            </a:extLst>
          </p:cNvPr>
          <p:cNvSpPr txBox="1"/>
          <p:nvPr/>
        </p:nvSpPr>
        <p:spPr bwMode="auto">
          <a:xfrm>
            <a:off x="133351" y="2458641"/>
            <a:ext cx="1318022" cy="900246"/>
          </a:xfrm>
          <a:prstGeom prst="rect">
            <a:avLst/>
          </a:prstGeom>
          <a:solidFill>
            <a:schemeClr val="bg1"/>
          </a:solidFill>
          <a:ln>
            <a:noFill/>
          </a:ln>
          <a:effectLst>
            <a:outerShdw blurRad="50800" dist="38100" dir="2700000" algn="tl" rotWithShape="0">
              <a:prstClr val="black">
                <a:alpha val="40000"/>
              </a:prstClr>
            </a:outerShdw>
          </a:effectLst>
        </p:spPr>
        <p:txBody>
          <a:bodyPr>
            <a:spAutoFit/>
          </a:bodyPr>
          <a:lstStyle/>
          <a:p>
            <a:pPr defTabSz="685800">
              <a:defRPr/>
            </a:pPr>
            <a:r>
              <a:rPr lang="en-US" sz="1050" b="1">
                <a:solidFill>
                  <a:prstClr val="black">
                    <a:lumMod val="65000"/>
                    <a:lumOff val="35000"/>
                  </a:prstClr>
                </a:solidFill>
                <a:latin typeface="Arial" panose="020B0604020202020204"/>
                <a:cs typeface="Arial"/>
              </a:rPr>
              <a:t>Air-conditioning can account for over 40% of the summer peak-day load</a:t>
            </a:r>
            <a:endParaRPr lang="en-US" sz="1050" b="1">
              <a:solidFill>
                <a:prstClr val="black">
                  <a:lumMod val="65000"/>
                  <a:lumOff val="35000"/>
                </a:prstClr>
              </a:solidFill>
              <a:latin typeface="Arial" panose="020B0604020202020204"/>
            </a:endParaRPr>
          </a:p>
        </p:txBody>
      </p:sp>
    </p:spTree>
    <p:extLst>
      <p:ext uri="{BB962C8B-B14F-4D97-AF65-F5344CB8AC3E}">
        <p14:creationId xmlns:p14="http://schemas.microsoft.com/office/powerpoint/2010/main" val="143565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11CB-2FF6-678F-F156-582A444A59E4}"/>
              </a:ext>
            </a:extLst>
          </p:cNvPr>
          <p:cNvSpPr>
            <a:spLocks noGrp="1"/>
          </p:cNvSpPr>
          <p:nvPr>
            <p:ph type="title"/>
          </p:nvPr>
        </p:nvSpPr>
        <p:spPr/>
        <p:txBody>
          <a:bodyPr>
            <a:normAutofit/>
          </a:bodyPr>
          <a:lstStyle/>
          <a:p>
            <a:r>
              <a:rPr lang="en-US" sz="2700" dirty="0">
                <a:solidFill>
                  <a:srgbClr val="FF0000"/>
                </a:solidFill>
              </a:rPr>
              <a:t>Let’s Consider A Local Example</a:t>
            </a:r>
          </a:p>
        </p:txBody>
      </p:sp>
      <p:sp>
        <p:nvSpPr>
          <p:cNvPr id="4" name="Content Placeholder 2">
            <a:extLst>
              <a:ext uri="{FF2B5EF4-FFF2-40B4-BE49-F238E27FC236}">
                <a16:creationId xmlns:a16="http://schemas.microsoft.com/office/drawing/2014/main" id="{FC512629-26C1-FAAB-0042-E7F973A75716}"/>
              </a:ext>
            </a:extLst>
          </p:cNvPr>
          <p:cNvSpPr>
            <a:spLocks noGrp="1"/>
          </p:cNvSpPr>
          <p:nvPr>
            <p:ph idx="1"/>
          </p:nvPr>
        </p:nvSpPr>
        <p:spPr>
          <a:xfrm>
            <a:off x="1046281" y="2171700"/>
            <a:ext cx="7772400" cy="3555206"/>
          </a:xfrm>
        </p:spPr>
        <p:txBody>
          <a:bodyPr>
            <a:normAutofit fontScale="85000" lnSpcReduction="20000"/>
          </a:bodyPr>
          <a:lstStyle/>
          <a:p>
            <a:pPr marL="0" indent="0">
              <a:buNone/>
            </a:pPr>
            <a:r>
              <a:rPr lang="en-US" dirty="0"/>
              <a:t>First – A Few Assumptions</a:t>
            </a:r>
          </a:p>
          <a:p>
            <a:pPr lvl="1"/>
            <a:r>
              <a:rPr lang="en-US" dirty="0"/>
              <a:t>Office Building with operating hours of 6 AM to 8 PM</a:t>
            </a:r>
          </a:p>
          <a:p>
            <a:pPr lvl="1"/>
            <a:r>
              <a:rPr lang="en-US" dirty="0"/>
              <a:t>Peak Load of 600 tons</a:t>
            </a:r>
          </a:p>
          <a:p>
            <a:pPr marL="0" indent="0">
              <a:buNone/>
            </a:pPr>
            <a:r>
              <a:rPr lang="en-US" dirty="0"/>
              <a:t>Estimated Utility Rate – Ameren, LGS rate, secondary service</a:t>
            </a:r>
          </a:p>
          <a:p>
            <a:pPr lvl="1"/>
            <a:r>
              <a:rPr lang="en-US" dirty="0"/>
              <a:t>Demand charge of $6.19/kW</a:t>
            </a:r>
          </a:p>
          <a:p>
            <a:pPr lvl="1"/>
            <a:r>
              <a:rPr lang="en-US" dirty="0"/>
              <a:t>First 150 kWh/kW - $0.112/kWh</a:t>
            </a:r>
          </a:p>
          <a:p>
            <a:pPr lvl="1"/>
            <a:r>
              <a:rPr lang="en-US" dirty="0"/>
              <a:t>Next 200 kWh/kW - $0.836/kWh</a:t>
            </a:r>
          </a:p>
          <a:p>
            <a:pPr lvl="1"/>
            <a:r>
              <a:rPr lang="en-US" dirty="0"/>
              <a:t>&gt;350 kWh/kW - $0.0563/kWh</a:t>
            </a:r>
          </a:p>
          <a:p>
            <a:pPr marL="0" indent="0">
              <a:buNone/>
            </a:pPr>
            <a:r>
              <a:rPr lang="en-US" dirty="0"/>
              <a:t>Federal Tax Incentive</a:t>
            </a:r>
          </a:p>
          <a:p>
            <a:pPr lvl="1"/>
            <a:r>
              <a:rPr lang="en-US" dirty="0"/>
              <a:t>Investment Tax Credit of 40% for TES system</a:t>
            </a:r>
          </a:p>
        </p:txBody>
      </p:sp>
    </p:spTree>
    <p:extLst>
      <p:ext uri="{BB962C8B-B14F-4D97-AF65-F5344CB8AC3E}">
        <p14:creationId xmlns:p14="http://schemas.microsoft.com/office/powerpoint/2010/main" val="1557948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743180-2A63-D39F-42BB-EF74818A4FE9}"/>
              </a:ext>
            </a:extLst>
          </p:cNvPr>
          <p:cNvSpPr txBox="1"/>
          <p:nvPr/>
        </p:nvSpPr>
        <p:spPr>
          <a:xfrm>
            <a:off x="304024" y="1704975"/>
            <a:ext cx="8582801" cy="2676525"/>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13D11CB-2FF6-678F-F156-582A444A59E4}"/>
              </a:ext>
            </a:extLst>
          </p:cNvPr>
          <p:cNvSpPr>
            <a:spLocks noGrp="1"/>
          </p:cNvSpPr>
          <p:nvPr>
            <p:ph type="title"/>
          </p:nvPr>
        </p:nvSpPr>
        <p:spPr/>
        <p:txBody>
          <a:bodyPr>
            <a:normAutofit/>
          </a:bodyPr>
          <a:lstStyle/>
          <a:p>
            <a:r>
              <a:rPr lang="en-US" sz="2700" dirty="0">
                <a:solidFill>
                  <a:srgbClr val="FF0000"/>
                </a:solidFill>
              </a:rPr>
              <a:t>Estimated Chiller Plant Cost Summary with ITC</a:t>
            </a:r>
          </a:p>
        </p:txBody>
      </p:sp>
      <p:graphicFrame>
        <p:nvGraphicFramePr>
          <p:cNvPr id="11" name="Object 10">
            <a:extLst>
              <a:ext uri="{FF2B5EF4-FFF2-40B4-BE49-F238E27FC236}">
                <a16:creationId xmlns:a16="http://schemas.microsoft.com/office/drawing/2014/main" id="{CC267090-79C4-9B21-68FB-B7422BB76168}"/>
              </a:ext>
            </a:extLst>
          </p:cNvPr>
          <p:cNvGraphicFramePr>
            <a:graphicFrameLocks noChangeAspect="1"/>
          </p:cNvGraphicFramePr>
          <p:nvPr>
            <p:extLst>
              <p:ext uri="{D42A27DB-BD31-4B8C-83A1-F6EECF244321}">
                <p14:modId xmlns:p14="http://schemas.microsoft.com/office/powerpoint/2010/main" val="1996292829"/>
              </p:ext>
            </p:extLst>
          </p:nvPr>
        </p:nvGraphicFramePr>
        <p:xfrm>
          <a:off x="377429" y="1818085"/>
          <a:ext cx="8430815" cy="2437209"/>
        </p:xfrm>
        <a:graphic>
          <a:graphicData uri="http://schemas.openxmlformats.org/presentationml/2006/ole">
            <mc:AlternateContent xmlns:mc="http://schemas.openxmlformats.org/markup-compatibility/2006">
              <mc:Choice xmlns:v="urn:schemas-microsoft-com:vml" Requires="v">
                <p:oleObj name="Worksheet" r:id="rId2" imgW="4540238" imgH="1396825" progId="Excel.Sheet.12">
                  <p:embed/>
                </p:oleObj>
              </mc:Choice>
              <mc:Fallback>
                <p:oleObj name="Worksheet" r:id="rId2" imgW="4540238" imgH="1396825" progId="Excel.Sheet.12">
                  <p:embed/>
                  <p:pic>
                    <p:nvPicPr>
                      <p:cNvPr id="11" name="Object 10">
                        <a:extLst>
                          <a:ext uri="{FF2B5EF4-FFF2-40B4-BE49-F238E27FC236}">
                            <a16:creationId xmlns:a16="http://schemas.microsoft.com/office/drawing/2014/main" id="{CC267090-79C4-9B21-68FB-B7422BB76168}"/>
                          </a:ext>
                        </a:extLst>
                      </p:cNvPr>
                      <p:cNvPicPr/>
                      <p:nvPr/>
                    </p:nvPicPr>
                    <p:blipFill>
                      <a:blip r:embed="rId3"/>
                      <a:stretch>
                        <a:fillRect/>
                      </a:stretch>
                    </p:blipFill>
                    <p:spPr>
                      <a:xfrm>
                        <a:off x="377429" y="1818085"/>
                        <a:ext cx="8430815" cy="243720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E8EDF819-9C50-0A44-F189-342B796C49DD}"/>
              </a:ext>
            </a:extLst>
          </p:cNvPr>
          <p:cNvSpPr txBox="1"/>
          <p:nvPr/>
        </p:nvSpPr>
        <p:spPr>
          <a:xfrm>
            <a:off x="685800" y="4627709"/>
            <a:ext cx="3786165" cy="461665"/>
          </a:xfrm>
          <a:prstGeom prst="rect">
            <a:avLst/>
          </a:prstGeom>
          <a:noFill/>
        </p:spPr>
        <p:txBody>
          <a:bodyPr wrap="none" rtlCol="0">
            <a:spAutoFit/>
          </a:bodyPr>
          <a:lstStyle/>
          <a:p>
            <a:pPr defTabSz="685800">
              <a:defRPr/>
            </a:pPr>
            <a:r>
              <a:rPr lang="en-US" sz="1200" dirty="0">
                <a:solidFill>
                  <a:srgbClr val="000000"/>
                </a:solidFill>
                <a:latin typeface="Arial" panose="020B0604020202020204"/>
              </a:rPr>
              <a:t>+ Full Storage for 4 hours</a:t>
            </a:r>
          </a:p>
          <a:p>
            <a:pPr defTabSz="685800">
              <a:defRPr/>
            </a:pPr>
            <a:r>
              <a:rPr lang="en-US" sz="1200" dirty="0">
                <a:solidFill>
                  <a:srgbClr val="000000"/>
                </a:solidFill>
                <a:latin typeface="Arial" panose="020B0604020202020204"/>
              </a:rPr>
              <a:t>* Annual estimated electric utility costs for the chillers</a:t>
            </a:r>
          </a:p>
        </p:txBody>
      </p:sp>
      <p:sp>
        <p:nvSpPr>
          <p:cNvPr id="8" name="Rectangle 7">
            <a:extLst>
              <a:ext uri="{FF2B5EF4-FFF2-40B4-BE49-F238E27FC236}">
                <a16:creationId xmlns:a16="http://schemas.microsoft.com/office/drawing/2014/main" id="{648174B4-1F4D-DDDD-4748-8932DCA1DEFD}"/>
              </a:ext>
            </a:extLst>
          </p:cNvPr>
          <p:cNvSpPr/>
          <p:nvPr/>
        </p:nvSpPr>
        <p:spPr>
          <a:xfrm>
            <a:off x="304024" y="5591389"/>
            <a:ext cx="6002324" cy="295712"/>
          </a:xfrm>
          <a:prstGeom prst="rect">
            <a:avLst/>
          </a:prstGeom>
          <a:solidFill>
            <a:srgbClr val="FF2B00"/>
          </a:solidFill>
          <a:ln w="12700" cap="flat" cmpd="sng" algn="ctr">
            <a:solidFill>
              <a:srgbClr val="383838">
                <a:shade val="50000"/>
              </a:srgbClr>
            </a:solidFill>
            <a:prstDash val="solid"/>
            <a:miter lim="800000"/>
          </a:ln>
          <a:effectLst/>
        </p:spPr>
        <p:txBody>
          <a:bodyPr rtlCol="0" anchor="ctr"/>
          <a:lstStyle/>
          <a:p>
            <a:pPr algn="ctr" defTabSz="685800">
              <a:defRPr/>
            </a:pPr>
            <a:r>
              <a:rPr lang="en-US" sz="1350" kern="0" dirty="0">
                <a:solidFill>
                  <a:srgbClr val="FFFFFF"/>
                </a:solidFill>
                <a:latin typeface="Arial" panose="020B0604020202020204"/>
              </a:rPr>
              <a:t>Disclaimer:  Consult your tax advisor for specific details on your project.</a:t>
            </a:r>
          </a:p>
        </p:txBody>
      </p:sp>
      <p:pic>
        <p:nvPicPr>
          <p:cNvPr id="9" name="Picture 8">
            <a:extLst>
              <a:ext uri="{FF2B5EF4-FFF2-40B4-BE49-F238E27FC236}">
                <a16:creationId xmlns:a16="http://schemas.microsoft.com/office/drawing/2014/main" id="{3BF1227F-E27E-4C9B-E7EF-982553653DE3}"/>
              </a:ext>
            </a:extLst>
          </p:cNvPr>
          <p:cNvPicPr>
            <a:picLocks noChangeAspect="1"/>
          </p:cNvPicPr>
          <p:nvPr/>
        </p:nvPicPr>
        <p:blipFill>
          <a:blip r:embed="rId4"/>
          <a:stretch>
            <a:fillRect/>
          </a:stretch>
        </p:blipFill>
        <p:spPr>
          <a:xfrm>
            <a:off x="6613875" y="4637522"/>
            <a:ext cx="1892659" cy="900425"/>
          </a:xfrm>
          <a:prstGeom prst="rect">
            <a:avLst/>
          </a:prstGeom>
        </p:spPr>
      </p:pic>
      <p:pic>
        <p:nvPicPr>
          <p:cNvPr id="10" name="Picture 9">
            <a:extLst>
              <a:ext uri="{FF2B5EF4-FFF2-40B4-BE49-F238E27FC236}">
                <a16:creationId xmlns:a16="http://schemas.microsoft.com/office/drawing/2014/main" id="{C5CB17FC-C64B-D391-0357-855CD345F2B2}"/>
              </a:ext>
            </a:extLst>
          </p:cNvPr>
          <p:cNvPicPr>
            <a:picLocks noChangeAspect="1"/>
          </p:cNvPicPr>
          <p:nvPr/>
        </p:nvPicPr>
        <p:blipFill>
          <a:blip r:embed="rId5"/>
          <a:stretch>
            <a:fillRect/>
          </a:stretch>
        </p:blipFill>
        <p:spPr>
          <a:xfrm>
            <a:off x="4537186" y="4637522"/>
            <a:ext cx="1915188" cy="900425"/>
          </a:xfrm>
          <a:prstGeom prst="rect">
            <a:avLst/>
          </a:prstGeom>
        </p:spPr>
      </p:pic>
    </p:spTree>
    <p:extLst>
      <p:ext uri="{BB962C8B-B14F-4D97-AF65-F5344CB8AC3E}">
        <p14:creationId xmlns:p14="http://schemas.microsoft.com/office/powerpoint/2010/main" val="354856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AD6-A31F-5587-90A8-C1F082FCA71B}"/>
              </a:ext>
            </a:extLst>
          </p:cNvPr>
          <p:cNvSpPr>
            <a:spLocks noGrp="1"/>
          </p:cNvSpPr>
          <p:nvPr>
            <p:ph type="title"/>
          </p:nvPr>
        </p:nvSpPr>
        <p:spPr>
          <a:xfrm>
            <a:off x="628650" y="1037035"/>
            <a:ext cx="7886700" cy="669131"/>
          </a:xfrm>
        </p:spPr>
        <p:txBody>
          <a:bodyPr rtlCol="0">
            <a:normAutofit fontScale="90000"/>
          </a:bodyPr>
          <a:lstStyle/>
          <a:p>
            <a:pPr>
              <a:defRPr/>
            </a:pPr>
            <a:r>
              <a:rPr lang="en-US" sz="2400" dirty="0">
                <a:solidFill>
                  <a:srgbClr val="FF0000"/>
                </a:solidFill>
              </a:rPr>
              <a:t>Heating in Cold Urban Cities</a:t>
            </a:r>
            <a:br>
              <a:rPr lang="en-US" sz="2400" dirty="0">
                <a:solidFill>
                  <a:srgbClr val="FF0000"/>
                </a:solidFill>
              </a:rPr>
            </a:br>
            <a:endParaRPr lang="en-US" sz="2400" dirty="0">
              <a:solidFill>
                <a:srgbClr val="FF0000"/>
              </a:solidFill>
            </a:endParaRPr>
          </a:p>
        </p:txBody>
      </p:sp>
      <p:sp>
        <p:nvSpPr>
          <p:cNvPr id="73731" name="Content Placeholder 2">
            <a:extLst>
              <a:ext uri="{FF2B5EF4-FFF2-40B4-BE49-F238E27FC236}">
                <a16:creationId xmlns:a16="http://schemas.microsoft.com/office/drawing/2014/main" id="{F88097FF-FF05-B48E-43B9-A0CB49600D1B}"/>
              </a:ext>
            </a:extLst>
          </p:cNvPr>
          <p:cNvSpPr>
            <a:spLocks noGrp="1" noChangeArrowheads="1"/>
          </p:cNvSpPr>
          <p:nvPr>
            <p:ph sz="half" idx="1"/>
          </p:nvPr>
        </p:nvSpPr>
        <p:spPr>
          <a:xfrm>
            <a:off x="628651" y="2226469"/>
            <a:ext cx="3993356" cy="3263504"/>
          </a:xfrm>
        </p:spPr>
        <p:txBody>
          <a:bodyPr>
            <a:normAutofit fontScale="85000" lnSpcReduction="20000"/>
          </a:bodyPr>
          <a:lstStyle/>
          <a:p>
            <a:pPr eaLnBrk="1" hangingPunct="1"/>
            <a:r>
              <a:rPr lang="en-US" altLang="en-US"/>
              <a:t>Replace gas boilers with electric</a:t>
            </a:r>
          </a:p>
          <a:p>
            <a:pPr lvl="1" eaLnBrk="1" hangingPunct="1"/>
            <a:r>
              <a:rPr lang="en-US" altLang="en-US"/>
              <a:t>Resistance heat will exacerbate winter peaking</a:t>
            </a:r>
          </a:p>
          <a:p>
            <a:pPr eaLnBrk="1" hangingPunct="1"/>
            <a:r>
              <a:rPr lang="en-US" altLang="en-US"/>
              <a:t>GSHP restricted by underground infrastructure</a:t>
            </a:r>
          </a:p>
          <a:p>
            <a:pPr eaLnBrk="1" hangingPunct="1"/>
            <a:r>
              <a:rPr lang="en-US" altLang="en-US"/>
              <a:t>ASHP limited by ambient</a:t>
            </a:r>
          </a:p>
          <a:p>
            <a:pPr lvl="1" eaLnBrk="1" hangingPunct="1"/>
            <a:r>
              <a:rPr lang="en-US" altLang="en-US"/>
              <a:t>Electric reheat supplemental</a:t>
            </a:r>
          </a:p>
          <a:p>
            <a:pPr lvl="1" eaLnBrk="1" hangingPunct="1"/>
            <a:r>
              <a:rPr lang="en-US" altLang="en-US"/>
              <a:t>Defrost derating</a:t>
            </a:r>
          </a:p>
          <a:p>
            <a:pPr lvl="1" eaLnBrk="1" hangingPunct="1"/>
            <a:r>
              <a:rPr lang="en-US" altLang="en-US"/>
              <a:t>Limited roof space</a:t>
            </a:r>
          </a:p>
        </p:txBody>
      </p:sp>
      <p:pic>
        <p:nvPicPr>
          <p:cNvPr id="73732" name="Content Placeholder 4">
            <a:extLst>
              <a:ext uri="{FF2B5EF4-FFF2-40B4-BE49-F238E27FC236}">
                <a16:creationId xmlns:a16="http://schemas.microsoft.com/office/drawing/2014/main" id="{B4AA8159-E953-2717-D4DD-AB059DC03CF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0606" y="1921669"/>
            <a:ext cx="3171825" cy="3568304"/>
          </a:xfr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5EE807B-1FE5-AF51-B7E6-BBE6A5711B87}"/>
              </a:ext>
            </a:extLst>
          </p:cNvPr>
          <p:cNvSpPr/>
          <p:nvPr/>
        </p:nvSpPr>
        <p:spPr>
          <a:xfrm>
            <a:off x="4899422" y="1551385"/>
            <a:ext cx="3819525" cy="3819525"/>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Arial" panose="020B0604020202020204"/>
              <a:sym typeface="Arial"/>
            </a:endParaRPr>
          </a:p>
        </p:txBody>
      </p:sp>
      <p:sp>
        <p:nvSpPr>
          <p:cNvPr id="5" name="Content Placeholder 4">
            <a:extLst>
              <a:ext uri="{FF2B5EF4-FFF2-40B4-BE49-F238E27FC236}">
                <a16:creationId xmlns:a16="http://schemas.microsoft.com/office/drawing/2014/main" id="{8CB7C5B8-B886-E97D-AB96-82DE121034B7}"/>
              </a:ext>
            </a:extLst>
          </p:cNvPr>
          <p:cNvSpPr>
            <a:spLocks noGrp="1"/>
          </p:cNvSpPr>
          <p:nvPr>
            <p:ph sz="quarter" idx="10"/>
          </p:nvPr>
        </p:nvSpPr>
        <p:spPr>
          <a:xfrm>
            <a:off x="250032" y="1772841"/>
            <a:ext cx="8695135" cy="3552825"/>
          </a:xfrm>
        </p:spPr>
        <p:txBody>
          <a:bodyPr rtlCol="0">
            <a:normAutofit/>
          </a:bodyPr>
          <a:lstStyle/>
          <a:p>
            <a:pPr>
              <a:buClr>
                <a:schemeClr val="accent1"/>
              </a:buClr>
              <a:defRPr/>
            </a:pPr>
            <a:r>
              <a:rPr lang="en-US" dirty="0">
                <a:latin typeface="Arial"/>
                <a:cs typeface="Arial"/>
              </a:rPr>
              <a:t>1 Tank is 8’-6” Tall x 7’6” Dia.</a:t>
            </a:r>
          </a:p>
          <a:p>
            <a:pPr marL="291465" lvl="1" indent="-171450">
              <a:buClr>
                <a:schemeClr val="accent1"/>
              </a:buClr>
              <a:buFont typeface="Arial" panose="020B0604020202020204" pitchFamily="34" charset="0"/>
              <a:buChar char="•"/>
              <a:defRPr/>
            </a:pPr>
            <a:r>
              <a:rPr lang="en-US" dirty="0">
                <a:latin typeface="Arial"/>
                <a:cs typeface="Arial"/>
              </a:rPr>
              <a:t>1655 Gal of Water = 13,786 lbs. </a:t>
            </a:r>
            <a:endParaRPr lang="en-US" dirty="0"/>
          </a:p>
          <a:p>
            <a:pPr marL="291465" lvl="1" indent="-171450">
              <a:buClr>
                <a:schemeClr val="accent1"/>
              </a:buClr>
              <a:buFont typeface="Arial" panose="020B0604020202020204" pitchFamily="34" charset="0"/>
              <a:buChar char="•"/>
              <a:defRPr/>
            </a:pPr>
            <a:r>
              <a:rPr lang="en-US" dirty="0">
                <a:latin typeface="Arial"/>
                <a:cs typeface="Arial"/>
              </a:rPr>
              <a:t>13,786 lbs. x 144 Btu’s/lb. ~2,000,000 Btu’s </a:t>
            </a:r>
            <a:endParaRPr lang="en-US" dirty="0"/>
          </a:p>
          <a:p>
            <a:pPr marL="291465" lvl="1" indent="-171450">
              <a:buClr>
                <a:schemeClr val="accent1"/>
              </a:buClr>
              <a:buFont typeface="Arial" panose="020B0604020202020204" pitchFamily="34" charset="0"/>
              <a:buChar char="•"/>
              <a:defRPr/>
            </a:pPr>
            <a:r>
              <a:rPr lang="en-US" dirty="0">
                <a:latin typeface="Arial"/>
                <a:cs typeface="Arial"/>
              </a:rPr>
              <a:t>2,000,000 Btu’s =</a:t>
            </a:r>
          </a:p>
          <a:p>
            <a:pPr marL="291465" lvl="1" indent="-171450">
              <a:buClr>
                <a:schemeClr val="accent1"/>
              </a:buClr>
              <a:buFont typeface="Arial" panose="020B0604020202020204" pitchFamily="34" charset="0"/>
              <a:buChar char="•"/>
              <a:defRPr/>
            </a:pPr>
            <a:r>
              <a:rPr lang="en-US" dirty="0">
                <a:latin typeface="Arial"/>
                <a:cs typeface="Arial"/>
              </a:rPr>
              <a:t>~14 Gallons of Fuel Oil</a:t>
            </a:r>
          </a:p>
          <a:p>
            <a:pPr marL="291465" lvl="1" indent="-171450">
              <a:buClr>
                <a:schemeClr val="accent1"/>
              </a:buClr>
              <a:buFont typeface="Arial" panose="020B0604020202020204" pitchFamily="34" charset="0"/>
              <a:buChar char="•"/>
              <a:defRPr/>
            </a:pPr>
            <a:r>
              <a:rPr lang="en-US" dirty="0">
                <a:latin typeface="Arial"/>
                <a:cs typeface="Arial"/>
              </a:rPr>
              <a:t>~20 Therms of Natural Gas</a:t>
            </a:r>
          </a:p>
          <a:p>
            <a:pPr marL="291465" lvl="1" indent="-171450">
              <a:buClr>
                <a:schemeClr val="accent1"/>
              </a:buClr>
              <a:buFont typeface="Arial" panose="020B0604020202020204" pitchFamily="34" charset="0"/>
              <a:buChar char="•"/>
              <a:defRPr/>
            </a:pPr>
            <a:r>
              <a:rPr lang="en-US" dirty="0">
                <a:latin typeface="Arial"/>
                <a:cs typeface="Arial"/>
              </a:rPr>
              <a:t>~160 Ton-hrs.</a:t>
            </a:r>
          </a:p>
          <a:p>
            <a:pPr>
              <a:buClr>
                <a:schemeClr val="accent1"/>
              </a:buClr>
              <a:defRPr/>
            </a:pPr>
            <a:endParaRPr lang="en-US" dirty="0"/>
          </a:p>
          <a:p>
            <a:pPr>
              <a:buClr>
                <a:schemeClr val="accent1"/>
              </a:buClr>
              <a:defRPr/>
            </a:pPr>
            <a:r>
              <a:rPr lang="en-US" dirty="0">
                <a:latin typeface="Arial"/>
                <a:cs typeface="Arial"/>
              </a:rPr>
              <a:t>A New York City project has 44 tanks </a:t>
            </a:r>
            <a:endParaRPr lang="en-US" dirty="0"/>
          </a:p>
          <a:p>
            <a:pPr marL="291465" lvl="1" indent="-171450">
              <a:buClr>
                <a:schemeClr val="accent1"/>
              </a:buClr>
              <a:buFont typeface="Arial" panose="020B0604020202020204" pitchFamily="34" charset="0"/>
              <a:buChar char="•"/>
              <a:defRPr/>
            </a:pPr>
            <a:r>
              <a:rPr lang="en-US" dirty="0">
                <a:latin typeface="Arial"/>
                <a:cs typeface="Arial"/>
              </a:rPr>
              <a:t>88,000,000 Btu’s </a:t>
            </a:r>
            <a:endParaRPr lang="en-US" dirty="0"/>
          </a:p>
          <a:p>
            <a:pPr marL="291465" lvl="1" indent="-171450">
              <a:buClr>
                <a:schemeClr val="accent1"/>
              </a:buClr>
              <a:buFont typeface="Arial" panose="020B0604020202020204" pitchFamily="34" charset="0"/>
              <a:buChar char="•"/>
              <a:defRPr/>
            </a:pPr>
            <a:r>
              <a:rPr lang="en-US" dirty="0">
                <a:latin typeface="Arial"/>
                <a:cs typeface="Arial"/>
              </a:rPr>
              <a:t>616 gal of Fuel Oil  </a:t>
            </a:r>
          </a:p>
          <a:p>
            <a:pPr marL="291465" lvl="1" indent="-171450">
              <a:buClr>
                <a:schemeClr val="accent1"/>
              </a:buClr>
              <a:buFont typeface="Arial" panose="020B0604020202020204" pitchFamily="34" charset="0"/>
              <a:buChar char="•"/>
              <a:defRPr/>
            </a:pPr>
            <a:r>
              <a:rPr lang="en-US" dirty="0">
                <a:latin typeface="Arial"/>
                <a:cs typeface="Arial"/>
              </a:rPr>
              <a:t>880 Therms  </a:t>
            </a:r>
          </a:p>
          <a:p>
            <a:pPr marL="291465" lvl="1" indent="-171450">
              <a:buClr>
                <a:schemeClr val="accent1"/>
              </a:buClr>
              <a:buFont typeface="Arial" panose="020B0604020202020204" pitchFamily="34" charset="0"/>
              <a:buChar char="•"/>
              <a:defRPr/>
            </a:pPr>
            <a:r>
              <a:rPr lang="en-US" dirty="0">
                <a:latin typeface="Arial"/>
                <a:cs typeface="Arial"/>
              </a:rPr>
              <a:t>88 Mlbs of Steam </a:t>
            </a:r>
          </a:p>
          <a:p>
            <a:pPr marL="291465" lvl="1" indent="-171450">
              <a:buClr>
                <a:schemeClr val="accent1"/>
              </a:buClr>
              <a:buFont typeface="Arial" panose="020B0604020202020204" pitchFamily="34" charset="0"/>
              <a:buChar char="•"/>
              <a:defRPr/>
            </a:pPr>
            <a:r>
              <a:rPr lang="en-US" dirty="0">
                <a:latin typeface="Arial"/>
                <a:cs typeface="Arial"/>
              </a:rPr>
              <a:t>~7,000 Ton-hrs. </a:t>
            </a:r>
            <a:endParaRPr lang="en-US" dirty="0"/>
          </a:p>
        </p:txBody>
      </p:sp>
      <p:sp>
        <p:nvSpPr>
          <p:cNvPr id="74756" name="Text Placeholder 5">
            <a:extLst>
              <a:ext uri="{FF2B5EF4-FFF2-40B4-BE49-F238E27FC236}">
                <a16:creationId xmlns:a16="http://schemas.microsoft.com/office/drawing/2014/main" id="{4BB687B3-44AA-D82E-EF7F-02ECC64FA781}"/>
              </a:ext>
            </a:extLst>
          </p:cNvPr>
          <p:cNvSpPr>
            <a:spLocks noGrp="1" noChangeArrowheads="1"/>
          </p:cNvSpPr>
          <p:nvPr>
            <p:ph type="body" sz="quarter" idx="21"/>
          </p:nvPr>
        </p:nvSpPr>
        <p:spPr>
          <a:xfrm>
            <a:off x="316707" y="1095524"/>
            <a:ext cx="6322218" cy="461665"/>
          </a:xfrm>
        </p:spPr>
        <p:txBody>
          <a:bodyPr/>
          <a:lstStyle/>
          <a:p>
            <a:pPr marL="0" indent="0" defTabSz="913210">
              <a:buNone/>
            </a:pPr>
            <a:r>
              <a:rPr lang="en-US" altLang="en-US" sz="2400" dirty="0">
                <a:solidFill>
                  <a:srgbClr val="FF0000"/>
                </a:solidFill>
                <a:latin typeface="Arial" panose="020B0604020202020204" pitchFamily="34" charset="0"/>
                <a:cs typeface="Arial" panose="020B0604020202020204" pitchFamily="34" charset="0"/>
                <a:sym typeface="Arial" panose="020B0604020202020204" pitchFamily="34" charset="0"/>
              </a:rPr>
              <a:t>Thermal Energy Storage Tank Capacity</a:t>
            </a:r>
            <a:endParaRPr lang="en-US" altLang="en-US" dirty="0">
              <a:solidFill>
                <a:srgbClr val="FF0000"/>
              </a:solidFill>
              <a:latin typeface="Arial" panose="020B0604020202020204" pitchFamily="34" charset="0"/>
              <a:cs typeface="Arial" panose="020B0604020202020204" pitchFamily="34" charset="0"/>
              <a:sym typeface="Arial" panose="020B0604020202020204" pitchFamily="34" charset="0"/>
            </a:endParaRPr>
          </a:p>
        </p:txBody>
      </p:sp>
      <p:pic>
        <p:nvPicPr>
          <p:cNvPr id="9" name="Picture 5" descr="IMG_1190">
            <a:extLst>
              <a:ext uri="{FF2B5EF4-FFF2-40B4-BE49-F238E27FC236}">
                <a16:creationId xmlns:a16="http://schemas.microsoft.com/office/drawing/2014/main" id="{29FABB70-DB1B-C8C0-612C-73781524BFA2}"/>
              </a:ext>
            </a:extLst>
          </p:cNvPr>
          <p:cNvPicPr>
            <a:picLocks noChangeAspect="1" noChangeArrowheads="1"/>
          </p:cNvPicPr>
          <p:nvPr/>
        </p:nvPicPr>
        <p:blipFill>
          <a:blip r:embed="rId3" cstate="print"/>
          <a:stretch>
            <a:fillRect/>
          </a:stretch>
        </p:blipFill>
        <p:spPr>
          <a:xfrm>
            <a:off x="5048844" y="1695823"/>
            <a:ext cx="3504009" cy="3507485"/>
          </a:xfrm>
          <a:prstGeom prst="flowChartConnector">
            <a:avLst/>
          </a:prstGeom>
          <a:ln>
            <a:noFill/>
          </a:ln>
          <a:effectLst/>
        </p:spPr>
      </p:pic>
      <p:sp>
        <p:nvSpPr>
          <p:cNvPr id="10" name="Rectangle 9">
            <a:extLst>
              <a:ext uri="{FF2B5EF4-FFF2-40B4-BE49-F238E27FC236}">
                <a16:creationId xmlns:a16="http://schemas.microsoft.com/office/drawing/2014/main" id="{30E809A5-FD31-53ED-CD0B-95B79584542E}"/>
              </a:ext>
            </a:extLst>
          </p:cNvPr>
          <p:cNvSpPr>
            <a:spLocks/>
          </p:cNvSpPr>
          <p:nvPr/>
        </p:nvSpPr>
        <p:spPr>
          <a:xfrm>
            <a:off x="0" y="5472113"/>
            <a:ext cx="9144000" cy="40005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dirty="0">
                <a:solidFill>
                  <a:srgbClr val="E7E6E6">
                    <a:lumMod val="10000"/>
                  </a:srgbClr>
                </a:solidFill>
                <a:latin typeface="Arial" panose="020B0604020202020204"/>
              </a:rPr>
              <a:t>There’s a lot of stored energy in the cold water contained in these tanks!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73AC7E52-CD70-DC6D-D99C-F1DB60D6A37F}"/>
              </a:ext>
            </a:extLst>
          </p:cNvPr>
          <p:cNvSpPr txBox="1">
            <a:spLocks noChangeArrowheads="1"/>
          </p:cNvSpPr>
          <p:nvPr/>
        </p:nvSpPr>
        <p:spPr bwMode="auto">
          <a:xfrm>
            <a:off x="359569" y="1257300"/>
            <a:ext cx="7048500"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lstStyle>
            <a:lvl1pPr defTabSz="24368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457200" defTabSz="24368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914400" defTabSz="24368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1371600" defTabSz="24368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1828800" defTabSz="24368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1827610" fontAlgn="base">
              <a:lnSpc>
                <a:spcPct val="100000"/>
              </a:lnSpc>
              <a:spcBef>
                <a:spcPct val="0"/>
              </a:spcBef>
              <a:spcAft>
                <a:spcPct val="0"/>
              </a:spcAft>
              <a:buNone/>
              <a:defRPr/>
            </a:pPr>
            <a:r>
              <a:rPr lang="en-US" altLang="en-US" sz="2400" b="1">
                <a:solidFill>
                  <a:srgbClr val="FF0000"/>
                </a:solidFill>
                <a:sym typeface="Helvetica Neue"/>
              </a:rPr>
              <a:t>Storage-Source Heat Pump System (SSHP)</a:t>
            </a:r>
          </a:p>
        </p:txBody>
      </p:sp>
      <p:sp>
        <p:nvSpPr>
          <p:cNvPr id="72707" name="TextBox 9">
            <a:extLst>
              <a:ext uri="{FF2B5EF4-FFF2-40B4-BE49-F238E27FC236}">
                <a16:creationId xmlns:a16="http://schemas.microsoft.com/office/drawing/2014/main" id="{665FB515-9D7C-90A5-AAED-DCBDA2136093}"/>
              </a:ext>
            </a:extLst>
          </p:cNvPr>
          <p:cNvSpPr txBox="1">
            <a:spLocks noChangeArrowheads="1"/>
          </p:cNvSpPr>
          <p:nvPr/>
        </p:nvSpPr>
        <p:spPr bwMode="auto">
          <a:xfrm>
            <a:off x="373856" y="1689498"/>
            <a:ext cx="3873104" cy="6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10000"/>
              </a:lnSpc>
              <a:spcBef>
                <a:spcPct val="0"/>
              </a:spcBef>
              <a:spcAft>
                <a:spcPct val="0"/>
              </a:spcAft>
              <a:buClr>
                <a:srgbClr val="A5A5A5"/>
              </a:buClr>
              <a:buNone/>
              <a:defRPr/>
            </a:pPr>
            <a:r>
              <a:rPr lang="en-US" altLang="en-US" sz="1200">
                <a:solidFill>
                  <a:srgbClr val="4472C4"/>
                </a:solidFill>
                <a:latin typeface="Calibri" panose="020F0502020204030204" pitchFamily="34" charset="0"/>
                <a:cs typeface="Calibri" panose="020F0502020204030204" pitchFamily="34" charset="0"/>
              </a:rPr>
              <a:t>An innovative way to make all-electric heat pump heating possible even in cold climates and dense urban environments where there is limited roof space.</a:t>
            </a:r>
          </a:p>
        </p:txBody>
      </p:sp>
      <p:pic>
        <p:nvPicPr>
          <p:cNvPr id="72708" name="Picture 16" descr="Background pattern&#10;&#10;Description automatically generated">
            <a:extLst>
              <a:ext uri="{FF2B5EF4-FFF2-40B4-BE49-F238E27FC236}">
                <a16:creationId xmlns:a16="http://schemas.microsoft.com/office/drawing/2014/main" id="{45935CE6-780C-A3B0-5B15-CBFCDDA2B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 y="3923110"/>
            <a:ext cx="2047876" cy="12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F492050E-D825-5560-63A2-AD6C00A6596F}"/>
              </a:ext>
            </a:extLst>
          </p:cNvPr>
          <p:cNvSpPr/>
          <p:nvPr/>
        </p:nvSpPr>
        <p:spPr>
          <a:xfrm>
            <a:off x="4776121" y="2899760"/>
            <a:ext cx="1547082" cy="1571147"/>
          </a:xfrm>
          <a:prstGeom prst="ellipse">
            <a:avLst/>
          </a:prstGeom>
          <a:solidFill>
            <a:schemeClr val="bg1">
              <a:alpha val="20000"/>
            </a:schemeClr>
          </a:solidFill>
          <a:ln w="0" cap="flat">
            <a:noFill/>
            <a:miter lim="400000"/>
          </a:ln>
          <a:effectLst/>
          <a:sp3d/>
        </p:spPr>
        <p:style>
          <a:lnRef idx="0">
            <a:scrgbClr r="0" g="0" b="0"/>
          </a:lnRef>
          <a:fillRef idx="0">
            <a:scrgbClr r="0" g="0" b="0"/>
          </a:fillRef>
          <a:effectRef idx="0">
            <a:scrgbClr r="0" g="0" b="0"/>
          </a:effectRef>
          <a:fontRef idx="none"/>
        </p:style>
        <p:txBody>
          <a:bodyPr spcFirstLastPara="1" lIns="19050" tIns="19050" rIns="19050" bIns="19050" spcCol="38100" anchor="ctr"/>
          <a:lstStyle/>
          <a:p>
            <a:pPr algn="ctr" defTabSz="309563" hangingPunct="0">
              <a:defRPr/>
            </a:pPr>
            <a:endParaRPr lang="en-US" sz="1200">
              <a:solidFill>
                <a:srgbClr val="FFFFFF"/>
              </a:solidFill>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3466CF16-B9DF-2B98-56AB-7D699D727F77}"/>
              </a:ext>
            </a:extLst>
          </p:cNvPr>
          <p:cNvSpPr txBox="1"/>
          <p:nvPr/>
        </p:nvSpPr>
        <p:spPr>
          <a:xfrm>
            <a:off x="5632847" y="1765698"/>
            <a:ext cx="3294459" cy="4243854"/>
          </a:xfrm>
          <a:prstGeom prst="rect">
            <a:avLst/>
          </a:prstGeom>
          <a:noFill/>
        </p:spPr>
        <p:txBody>
          <a:bodyPr wrap="square">
            <a:spAutoFit/>
          </a:bodyPr>
          <a:lstStyle/>
          <a:p>
            <a:pPr defTabSz="685800">
              <a:spcAft>
                <a:spcPts val="450"/>
              </a:spcAft>
              <a:defRPr/>
            </a:pPr>
            <a:r>
              <a:rPr lang="en-US" sz="1200" b="1" dirty="0">
                <a:solidFill>
                  <a:srgbClr val="FF0000"/>
                </a:solidFill>
                <a:latin typeface="Calibri" panose="020F0502020204030204"/>
                <a:cs typeface="Calibri"/>
              </a:rPr>
              <a:t>FEATURES</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Energy efficient: </a:t>
            </a:r>
            <a:r>
              <a:rPr lang="en-US" sz="1200" dirty="0">
                <a:solidFill>
                  <a:prstClr val="black"/>
                </a:solidFill>
                <a:latin typeface="Calibri" panose="020F0502020204030204"/>
                <a:cs typeface="Calibri"/>
              </a:rPr>
              <a:t>Reclaims excess heat from the building using it to heat when needed.</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Reliable operation: </a:t>
            </a:r>
            <a:r>
              <a:rPr lang="en-US" sz="1200" dirty="0">
                <a:solidFill>
                  <a:prstClr val="black"/>
                </a:solidFill>
                <a:latin typeface="Calibri" panose="020F0502020204030204"/>
                <a:cs typeface="Calibri"/>
              </a:rPr>
              <a:t>Collects and stores heat from air-to-water heat pump operation during favorable conditions enabling heating at </a:t>
            </a:r>
            <a:r>
              <a:rPr lang="en-US" sz="1200" b="1" dirty="0">
                <a:solidFill>
                  <a:prstClr val="black"/>
                </a:solidFill>
                <a:latin typeface="Calibri" panose="020F0502020204030204"/>
                <a:cs typeface="Calibri"/>
              </a:rPr>
              <a:t>all</a:t>
            </a:r>
            <a:r>
              <a:rPr lang="en-US" sz="1200" dirty="0">
                <a:solidFill>
                  <a:prstClr val="black"/>
                </a:solidFill>
                <a:latin typeface="Calibri" panose="020F0502020204030204"/>
                <a:cs typeface="Calibri"/>
              </a:rPr>
              <a:t> outdoor conditions including extreme cold.</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Save roof space: </a:t>
            </a:r>
            <a:r>
              <a:rPr lang="en-US" sz="1200" dirty="0">
                <a:solidFill>
                  <a:prstClr val="black"/>
                </a:solidFill>
                <a:latin typeface="Calibri" panose="020F0502020204030204"/>
                <a:cs typeface="Calibri"/>
              </a:rPr>
              <a:t>Collecting and storing heat over 24-hour period for later use, can reduce required air-to-water heat pump capacity and cost.</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Higher supply water temperatures: </a:t>
            </a:r>
            <a:r>
              <a:rPr lang="en-US" sz="1200" dirty="0">
                <a:solidFill>
                  <a:prstClr val="black"/>
                </a:solidFill>
                <a:latin typeface="Calibri" panose="020F0502020204030204"/>
                <a:cs typeface="Calibri"/>
              </a:rPr>
              <a:t>Sourcing energy from a stable thermal energy storage source enables up to 130F.</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Lowers costs: </a:t>
            </a:r>
            <a:r>
              <a:rPr lang="en-US" sz="1200" dirty="0">
                <a:solidFill>
                  <a:prstClr val="black"/>
                </a:solidFill>
                <a:latin typeface="Calibri" panose="020F0502020204030204"/>
                <a:cs typeface="Calibri"/>
              </a:rPr>
              <a:t>Storing thermal energy for later use provides flexibility to use lower-cost electricity. Thermal energy storage can frequently qualify for up to 40% tax credit reducing overall system costs.</a:t>
            </a:r>
          </a:p>
        </p:txBody>
      </p:sp>
      <p:cxnSp>
        <p:nvCxnSpPr>
          <p:cNvPr id="3" name="Straight Arrow Connector 2">
            <a:extLst>
              <a:ext uri="{FF2B5EF4-FFF2-40B4-BE49-F238E27FC236}">
                <a16:creationId xmlns:a16="http://schemas.microsoft.com/office/drawing/2014/main" id="{8C13A638-C9CE-9F88-C2EE-26397F9EFEA9}"/>
              </a:ext>
            </a:extLst>
          </p:cNvPr>
          <p:cNvCxnSpPr>
            <a:cxnSpLocks/>
          </p:cNvCxnSpPr>
          <p:nvPr/>
        </p:nvCxnSpPr>
        <p:spPr>
          <a:xfrm flipV="1">
            <a:off x="3612356" y="5130404"/>
            <a:ext cx="0" cy="3214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A5870DD-E8D7-4EE9-F4AF-6B755BAE8A20}"/>
              </a:ext>
            </a:extLst>
          </p:cNvPr>
          <p:cNvCxnSpPr>
            <a:cxnSpLocks/>
          </p:cNvCxnSpPr>
          <p:nvPr/>
        </p:nvCxnSpPr>
        <p:spPr>
          <a:xfrm flipV="1">
            <a:off x="4681538" y="5154216"/>
            <a:ext cx="0" cy="35242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714" name="Content Placeholder 1">
            <a:extLst>
              <a:ext uri="{FF2B5EF4-FFF2-40B4-BE49-F238E27FC236}">
                <a16:creationId xmlns:a16="http://schemas.microsoft.com/office/drawing/2014/main" id="{12725444-4B68-41E3-7F21-17AE018A61E7}"/>
              </a:ext>
            </a:extLst>
          </p:cNvPr>
          <p:cNvSpPr txBox="1">
            <a:spLocks noChangeArrowheads="1"/>
          </p:cNvSpPr>
          <p:nvPr/>
        </p:nvSpPr>
        <p:spPr bwMode="auto">
          <a:xfrm>
            <a:off x="2726531" y="5501879"/>
            <a:ext cx="1277541" cy="35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spcBef>
                <a:spcPts val="750"/>
              </a:spcBef>
              <a:spcAft>
                <a:spcPct val="0"/>
              </a:spcAft>
              <a:buNone/>
              <a:defRPr/>
            </a:pPr>
            <a:r>
              <a:rPr lang="en-US" altLang="en-US" sz="1350">
                <a:solidFill>
                  <a:srgbClr val="5E5E5E"/>
                </a:solidFill>
                <a:sym typeface="Helvetica Neue"/>
              </a:rPr>
              <a:t>Trickle Heater </a:t>
            </a:r>
          </a:p>
        </p:txBody>
      </p:sp>
      <p:sp>
        <p:nvSpPr>
          <p:cNvPr id="6" name="TextBox 5">
            <a:extLst>
              <a:ext uri="{FF2B5EF4-FFF2-40B4-BE49-F238E27FC236}">
                <a16:creationId xmlns:a16="http://schemas.microsoft.com/office/drawing/2014/main" id="{299EE7B0-AF58-951F-EDB3-4B82D58AF91F}"/>
              </a:ext>
            </a:extLst>
          </p:cNvPr>
          <p:cNvSpPr txBox="1"/>
          <p:nvPr/>
        </p:nvSpPr>
        <p:spPr>
          <a:xfrm>
            <a:off x="882254" y="5482828"/>
            <a:ext cx="1560909" cy="300082"/>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Chiller-Heaters</a:t>
            </a:r>
          </a:p>
        </p:txBody>
      </p:sp>
      <p:cxnSp>
        <p:nvCxnSpPr>
          <p:cNvPr id="15" name="Straight Arrow Connector 14">
            <a:extLst>
              <a:ext uri="{FF2B5EF4-FFF2-40B4-BE49-F238E27FC236}">
                <a16:creationId xmlns:a16="http://schemas.microsoft.com/office/drawing/2014/main" id="{335CFF2A-53AF-1226-BF00-E3DB7CE3BF7E}"/>
              </a:ext>
            </a:extLst>
          </p:cNvPr>
          <p:cNvCxnSpPr>
            <a:cxnSpLocks/>
          </p:cNvCxnSpPr>
          <p:nvPr/>
        </p:nvCxnSpPr>
        <p:spPr>
          <a:xfrm flipV="1">
            <a:off x="1803797" y="5130404"/>
            <a:ext cx="0" cy="352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D79F51-461D-85B4-60F9-2EA372DC203A}"/>
              </a:ext>
            </a:extLst>
          </p:cNvPr>
          <p:cNvSpPr txBox="1"/>
          <p:nvPr/>
        </p:nvSpPr>
        <p:spPr>
          <a:xfrm>
            <a:off x="654844" y="2564606"/>
            <a:ext cx="1560910" cy="300082"/>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AWHPs</a:t>
            </a:r>
          </a:p>
        </p:txBody>
      </p:sp>
      <p:cxnSp>
        <p:nvCxnSpPr>
          <p:cNvPr id="19" name="Straight Arrow Connector 18">
            <a:extLst>
              <a:ext uri="{FF2B5EF4-FFF2-40B4-BE49-F238E27FC236}">
                <a16:creationId xmlns:a16="http://schemas.microsoft.com/office/drawing/2014/main" id="{835389A3-0227-6939-366A-290DFDBA2591}"/>
              </a:ext>
            </a:extLst>
          </p:cNvPr>
          <p:cNvCxnSpPr>
            <a:cxnSpLocks/>
          </p:cNvCxnSpPr>
          <p:nvPr/>
        </p:nvCxnSpPr>
        <p:spPr>
          <a:xfrm>
            <a:off x="1471613" y="2774157"/>
            <a:ext cx="64294" cy="208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B1A95C-E43A-76E6-7508-E5E1BD1212EB}"/>
              </a:ext>
            </a:extLst>
          </p:cNvPr>
          <p:cNvSpPr txBox="1"/>
          <p:nvPr/>
        </p:nvSpPr>
        <p:spPr>
          <a:xfrm>
            <a:off x="4026694" y="5443537"/>
            <a:ext cx="1560910" cy="507831"/>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Thermal Energy Storage</a:t>
            </a:r>
          </a:p>
        </p:txBody>
      </p:sp>
      <p:pic>
        <p:nvPicPr>
          <p:cNvPr id="2" name="Picture 15" descr="A close-up of a factory&#10;&#10;Description automatically generated with low confidence">
            <a:extLst>
              <a:ext uri="{FF2B5EF4-FFF2-40B4-BE49-F238E27FC236}">
                <a16:creationId xmlns:a16="http://schemas.microsoft.com/office/drawing/2014/main" id="{8BF6630F-EC20-A33C-0DBD-F32A1914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53" y="2680421"/>
            <a:ext cx="50625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4">
            <a:extLst>
              <a:ext uri="{FF2B5EF4-FFF2-40B4-BE49-F238E27FC236}">
                <a16:creationId xmlns:a16="http://schemas.microsoft.com/office/drawing/2014/main" id="{D460E7B5-5CCD-1101-19BB-800D99D46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250" y="1870145"/>
            <a:ext cx="3721894" cy="320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EFCE8C5-9648-BE43-2178-E40DD2BEB9CD}"/>
              </a:ext>
            </a:extLst>
          </p:cNvPr>
          <p:cNvSpPr txBox="1"/>
          <p:nvPr/>
        </p:nvSpPr>
        <p:spPr>
          <a:xfrm>
            <a:off x="4564368" y="4996572"/>
            <a:ext cx="893824" cy="180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algn="ctr" defTabSz="1828754" hangingPunct="0">
              <a:defRPr/>
            </a:pPr>
            <a:r>
              <a:rPr lang="en-US" sz="675" kern="0">
                <a:solidFill>
                  <a:srgbClr val="5E5E5E"/>
                </a:solidFill>
                <a:latin typeface="Arial" panose="020B0604020202020204"/>
                <a:sym typeface="Helvetica Neue"/>
              </a:rPr>
              <a:t>-35 -30 -25 -20 -15</a:t>
            </a:r>
          </a:p>
        </p:txBody>
      </p:sp>
      <p:cxnSp>
        <p:nvCxnSpPr>
          <p:cNvPr id="20" name="Straight Connector 19">
            <a:extLst>
              <a:ext uri="{FF2B5EF4-FFF2-40B4-BE49-F238E27FC236}">
                <a16:creationId xmlns:a16="http://schemas.microsoft.com/office/drawing/2014/main" id="{E2192F18-3B95-C831-0C98-472FEF9CC315}"/>
              </a:ext>
            </a:extLst>
          </p:cNvPr>
          <p:cNvCxnSpPr/>
          <p:nvPr/>
        </p:nvCxnSpPr>
        <p:spPr>
          <a:xfrm flipH="1">
            <a:off x="4621555" y="4985742"/>
            <a:ext cx="848543"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78853" name="Text Placeholder 2">
            <a:extLst>
              <a:ext uri="{FF2B5EF4-FFF2-40B4-BE49-F238E27FC236}">
                <a16:creationId xmlns:a16="http://schemas.microsoft.com/office/drawing/2014/main" id="{B615D186-D0C5-B0E7-EF41-4130E485C9E6}"/>
              </a:ext>
            </a:extLst>
          </p:cNvPr>
          <p:cNvSpPr>
            <a:spLocks noGrp="1" noChangeArrowheads="1"/>
          </p:cNvSpPr>
          <p:nvPr>
            <p:ph type="body" sz="quarter" idx="21"/>
          </p:nvPr>
        </p:nvSpPr>
        <p:spPr>
          <a:xfrm>
            <a:off x="221456" y="1152674"/>
            <a:ext cx="7158038" cy="461665"/>
          </a:xfrm>
        </p:spPr>
        <p:txBody>
          <a:bodyPr/>
          <a:lstStyle/>
          <a:p>
            <a:pPr defTabSz="913210"/>
            <a:r>
              <a:rPr lang="en-US" altLang="en-US" sz="2400">
                <a:solidFill>
                  <a:srgbClr val="FF0000"/>
                </a:solidFill>
                <a:latin typeface="Arial" panose="020B0604020202020204" pitchFamily="34" charset="0"/>
                <a:cs typeface="Arial" panose="020B0604020202020204" pitchFamily="34" charset="0"/>
                <a:sym typeface="Arial" panose="020B0604020202020204" pitchFamily="34" charset="0"/>
              </a:rPr>
              <a:t>Extending the Low Ambient Capabilities</a:t>
            </a:r>
          </a:p>
        </p:txBody>
      </p:sp>
      <p:grpSp>
        <p:nvGrpSpPr>
          <p:cNvPr id="13" name="Group 12">
            <a:extLst>
              <a:ext uri="{FF2B5EF4-FFF2-40B4-BE49-F238E27FC236}">
                <a16:creationId xmlns:a16="http://schemas.microsoft.com/office/drawing/2014/main" id="{8C3E1D1A-3EF5-4390-652A-0904DD97FA04}"/>
              </a:ext>
            </a:extLst>
          </p:cNvPr>
          <p:cNvGrpSpPr>
            <a:grpSpLocks/>
          </p:cNvGrpSpPr>
          <p:nvPr/>
        </p:nvGrpSpPr>
        <p:grpSpPr bwMode="auto">
          <a:xfrm>
            <a:off x="2923363" y="2427463"/>
            <a:ext cx="5444729" cy="2158933"/>
            <a:chOff x="2324920" y="2594208"/>
            <a:chExt cx="7258987" cy="2879563"/>
          </a:xfrm>
        </p:grpSpPr>
        <p:sp>
          <p:nvSpPr>
            <p:cNvPr id="78857" name="Freeform: Shape 5">
              <a:extLst>
                <a:ext uri="{FF2B5EF4-FFF2-40B4-BE49-F238E27FC236}">
                  <a16:creationId xmlns:a16="http://schemas.microsoft.com/office/drawing/2014/main" id="{E10E7241-58D2-88F1-C116-DB99A6C44A0B}"/>
                </a:ext>
              </a:extLst>
            </p:cNvPr>
            <p:cNvSpPr>
              <a:spLocks/>
            </p:cNvSpPr>
            <p:nvPr/>
          </p:nvSpPr>
          <p:spPr bwMode="auto">
            <a:xfrm>
              <a:off x="4641205" y="2594208"/>
              <a:ext cx="4942702" cy="2804984"/>
            </a:xfrm>
            <a:custGeom>
              <a:avLst/>
              <a:gdLst>
                <a:gd name="T0" fmla="*/ 0 w 4942702"/>
                <a:gd name="T1" fmla="*/ 457200 h 2804984"/>
                <a:gd name="T2" fmla="*/ 2744847 w 4942702"/>
                <a:gd name="T3" fmla="*/ 457200 h 2804984"/>
                <a:gd name="T4" fmla="*/ 3052118 w 4942702"/>
                <a:gd name="T5" fmla="*/ 160637 h 2804984"/>
                <a:gd name="T6" fmla="*/ 3435178 w 4942702"/>
                <a:gd name="T7" fmla="*/ 0 h 2804984"/>
                <a:gd name="T8" fmla="*/ 4930345 w 4942702"/>
                <a:gd name="T9" fmla="*/ 12357 h 2804984"/>
                <a:gd name="T10" fmla="*/ 4942702 w 4942702"/>
                <a:gd name="T11" fmla="*/ 2001795 h 2804984"/>
                <a:gd name="T12" fmla="*/ 4263081 w 4942702"/>
                <a:gd name="T13" fmla="*/ 2804984 h 2804984"/>
                <a:gd name="T14" fmla="*/ 24713 w 4942702"/>
                <a:gd name="T15" fmla="*/ 2792627 h 2804984"/>
                <a:gd name="T16" fmla="*/ 0 w 4942702"/>
                <a:gd name="T17" fmla="*/ 457200 h 2804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42702" h="2804984">
                  <a:moveTo>
                    <a:pt x="0" y="457200"/>
                  </a:moveTo>
                  <a:lnTo>
                    <a:pt x="2744847" y="457200"/>
                  </a:lnTo>
                  <a:lnTo>
                    <a:pt x="3052118" y="160637"/>
                  </a:lnTo>
                  <a:lnTo>
                    <a:pt x="3435178" y="0"/>
                  </a:lnTo>
                  <a:lnTo>
                    <a:pt x="4930345" y="12357"/>
                  </a:lnTo>
                  <a:lnTo>
                    <a:pt x="4942702" y="2001795"/>
                  </a:lnTo>
                  <a:lnTo>
                    <a:pt x="4263081" y="2804984"/>
                  </a:lnTo>
                  <a:lnTo>
                    <a:pt x="24713" y="2792627"/>
                  </a:lnTo>
                  <a:lnTo>
                    <a:pt x="0" y="457200"/>
                  </a:lnTo>
                  <a:close/>
                </a:path>
              </a:pathLst>
            </a:custGeom>
            <a:solidFill>
              <a:srgbClr val="FF0000">
                <a:alpha val="50195"/>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rIns="34289" anchor="ct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grpSp>
          <p:nvGrpSpPr>
            <p:cNvPr id="78858" name="Group 16">
              <a:extLst>
                <a:ext uri="{FF2B5EF4-FFF2-40B4-BE49-F238E27FC236}">
                  <a16:creationId xmlns:a16="http://schemas.microsoft.com/office/drawing/2014/main" id="{23D35E3B-DA74-D70E-18B4-29E60EDAE2D8}"/>
                </a:ext>
              </a:extLst>
            </p:cNvPr>
            <p:cNvGrpSpPr>
              <a:grpSpLocks/>
            </p:cNvGrpSpPr>
            <p:nvPr/>
          </p:nvGrpSpPr>
          <p:grpSpPr bwMode="auto">
            <a:xfrm>
              <a:off x="2324920" y="2908088"/>
              <a:ext cx="2655650" cy="2565683"/>
              <a:chOff x="2324920" y="2908088"/>
              <a:chExt cx="2655650" cy="2565683"/>
            </a:xfrm>
          </p:grpSpPr>
          <p:sp>
            <p:nvSpPr>
              <p:cNvPr id="23" name="TextBox 22">
                <a:extLst>
                  <a:ext uri="{FF2B5EF4-FFF2-40B4-BE49-F238E27FC236}">
                    <a16:creationId xmlns:a16="http://schemas.microsoft.com/office/drawing/2014/main" id="{CBBED4C6-3211-0C88-37D1-625902DF8BB9}"/>
                  </a:ext>
                </a:extLst>
              </p:cNvPr>
              <p:cNvSpPr txBox="1"/>
              <p:nvPr/>
            </p:nvSpPr>
            <p:spPr>
              <a:xfrm>
                <a:off x="2324920" y="2908088"/>
                <a:ext cx="2531011" cy="2565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algn="ctr" defTabSz="1828754" hangingPunct="0">
                  <a:defRPr/>
                </a:pPr>
                <a:r>
                  <a:rPr lang="en-US" sz="1500">
                    <a:solidFill>
                      <a:srgbClr val="00326C"/>
                    </a:solidFill>
                    <a:latin typeface="Arial" panose="020B0604020202020204"/>
                    <a:sym typeface="Helvetica Neue"/>
                  </a:rPr>
                  <a:t>Higher hot water temperatures</a:t>
                </a:r>
                <a:endParaRPr lang="en-US" sz="1500">
                  <a:solidFill>
                    <a:srgbClr val="00326C"/>
                  </a:solidFill>
                  <a:latin typeface="Arial" panose="020B0604020202020204"/>
                  <a:cs typeface="Arial"/>
                  <a:sym typeface="Helvetica Neue"/>
                </a:endParaRPr>
              </a:p>
              <a:p>
                <a:pPr algn="ctr" defTabSz="1828754" hangingPunct="0">
                  <a:defRPr/>
                </a:pPr>
                <a:endParaRPr lang="en-US" sz="1500">
                  <a:solidFill>
                    <a:srgbClr val="00326C"/>
                  </a:solidFill>
                  <a:latin typeface="Arial" panose="020B0604020202020204"/>
                  <a:sym typeface="Helvetica Neue"/>
                </a:endParaRPr>
              </a:p>
              <a:p>
                <a:pPr algn="ctr" defTabSz="1828754" hangingPunct="0">
                  <a:defRPr/>
                </a:pPr>
                <a:endParaRPr lang="en-US" sz="1500">
                  <a:solidFill>
                    <a:srgbClr val="00326C"/>
                  </a:solidFill>
                  <a:latin typeface="Arial" panose="020B0604020202020204"/>
                  <a:sym typeface="Helvetica Neue"/>
                </a:endParaRPr>
              </a:p>
              <a:p>
                <a:pPr algn="ctr" defTabSz="1828754" hangingPunct="0">
                  <a:defRPr/>
                </a:pPr>
                <a:r>
                  <a:rPr lang="en-US" sz="1500">
                    <a:solidFill>
                      <a:srgbClr val="00326C"/>
                    </a:solidFill>
                    <a:latin typeface="Arial" panose="020B0604020202020204"/>
                    <a:sym typeface="Helvetica Neue"/>
                  </a:rPr>
                  <a:t>at</a:t>
                </a:r>
              </a:p>
              <a:p>
                <a:pPr algn="ctr" defTabSz="1828754" hangingPunct="0">
                  <a:defRPr/>
                </a:pPr>
                <a:endParaRPr lang="en-US" sz="1500">
                  <a:solidFill>
                    <a:srgbClr val="00326C"/>
                  </a:solidFill>
                  <a:latin typeface="Arial" panose="020B0604020202020204"/>
                  <a:sym typeface="Helvetica Neue"/>
                </a:endParaRPr>
              </a:p>
              <a:p>
                <a:pPr algn="ctr" defTabSz="1828754" hangingPunct="0">
                  <a:defRPr/>
                </a:pPr>
                <a:endParaRPr lang="en-US" sz="1500">
                  <a:solidFill>
                    <a:srgbClr val="00326C"/>
                  </a:solidFill>
                  <a:latin typeface="Arial" panose="020B0604020202020204"/>
                  <a:sym typeface="Helvetica Neue"/>
                </a:endParaRPr>
              </a:p>
              <a:p>
                <a:pPr algn="ctr" defTabSz="1828754" hangingPunct="0">
                  <a:defRPr/>
                </a:pPr>
                <a:r>
                  <a:rPr lang="en-US" sz="1500">
                    <a:solidFill>
                      <a:srgbClr val="00326C"/>
                    </a:solidFill>
                    <a:latin typeface="Arial" panose="020B0604020202020204"/>
                    <a:sym typeface="Helvetica Neue"/>
                  </a:rPr>
                  <a:t>Lower ambient</a:t>
                </a:r>
                <a:endParaRPr lang="en-US" sz="1500">
                  <a:solidFill>
                    <a:srgbClr val="00326C"/>
                  </a:solidFill>
                  <a:latin typeface="Arial" panose="020B0604020202020204"/>
                  <a:cs typeface="Arial"/>
                  <a:sym typeface="Helvetica Neue"/>
                </a:endParaRPr>
              </a:p>
            </p:txBody>
          </p:sp>
          <p:sp>
            <p:nvSpPr>
              <p:cNvPr id="14" name="Rectangle: Rounded Corners 13">
                <a:extLst>
                  <a:ext uri="{FF2B5EF4-FFF2-40B4-BE49-F238E27FC236}">
                    <a16:creationId xmlns:a16="http://schemas.microsoft.com/office/drawing/2014/main" id="{D06392F0-36F1-D4F2-06FC-F5CACB8FC131}"/>
                  </a:ext>
                </a:extLst>
              </p:cNvPr>
              <p:cNvSpPr/>
              <p:nvPr/>
            </p:nvSpPr>
            <p:spPr>
              <a:xfrm rot="16200000">
                <a:off x="4242192" y="4709545"/>
                <a:ext cx="1186269" cy="290487"/>
              </a:xfrm>
              <a:prstGeom prst="roundRect">
                <a:avLst/>
              </a:prstGeom>
              <a:noFill/>
              <a:ln w="12700">
                <a:miter lim="400000"/>
              </a:ln>
            </p:spPr>
            <p:txBody>
              <a:bodyPr lIns="34289" rIns="34289" anchor="ctr">
                <a:normAutofit fontScale="77500" lnSpcReduction="20000"/>
              </a:bodyPr>
              <a:lstStyle/>
              <a:p>
                <a:pPr algn="ctr" defTabSz="685800" hangingPunct="0">
                  <a:defRPr/>
                </a:pPr>
                <a:r>
                  <a:rPr lang="en-US" sz="1050" b="1" kern="0">
                    <a:solidFill>
                      <a:srgbClr val="EE3223">
                        <a:lumMod val="75000"/>
                      </a:srgbClr>
                    </a:solidFill>
                    <a:latin typeface="Arial"/>
                    <a:ea typeface="Arial"/>
                    <a:cs typeface="Arial"/>
                    <a:sym typeface="Arial"/>
                  </a:rPr>
                  <a:t>Typical SSHP</a:t>
                </a:r>
              </a:p>
            </p:txBody>
          </p:sp>
        </p:grpSp>
      </p:grpSp>
      <p:sp>
        <p:nvSpPr>
          <p:cNvPr id="4" name="Freeform: Shape 3">
            <a:extLst>
              <a:ext uri="{FF2B5EF4-FFF2-40B4-BE49-F238E27FC236}">
                <a16:creationId xmlns:a16="http://schemas.microsoft.com/office/drawing/2014/main" id="{8B7A1DF6-47C9-E345-549C-A77409BC2091}"/>
              </a:ext>
            </a:extLst>
          </p:cNvPr>
          <p:cNvSpPr/>
          <p:nvPr/>
        </p:nvSpPr>
        <p:spPr>
          <a:xfrm>
            <a:off x="5722524" y="2427463"/>
            <a:ext cx="2645569" cy="2087166"/>
          </a:xfrm>
          <a:custGeom>
            <a:avLst/>
            <a:gdLst>
              <a:gd name="connsiteX0" fmla="*/ 0 w 3722914"/>
              <a:gd name="connsiteY0" fmla="*/ 2952205 h 2952205"/>
              <a:gd name="connsiteX1" fmla="*/ 0 w 3722914"/>
              <a:gd name="connsiteY1" fmla="*/ 1371600 h 2952205"/>
              <a:gd name="connsiteX2" fmla="*/ 653143 w 3722914"/>
              <a:gd name="connsiteY2" fmla="*/ 744583 h 2952205"/>
              <a:gd name="connsiteX3" fmla="*/ 1907177 w 3722914"/>
              <a:gd name="connsiteY3" fmla="*/ 0 h 2952205"/>
              <a:gd name="connsiteX4" fmla="*/ 3709851 w 3722914"/>
              <a:gd name="connsiteY4" fmla="*/ 13063 h 2952205"/>
              <a:gd name="connsiteX5" fmla="*/ 3722914 w 3722914"/>
              <a:gd name="connsiteY5" fmla="*/ 1907177 h 2952205"/>
              <a:gd name="connsiteX6" fmla="*/ 2664823 w 3722914"/>
              <a:gd name="connsiteY6" fmla="*/ 2926080 h 2952205"/>
              <a:gd name="connsiteX7" fmla="*/ 0 w 3722914"/>
              <a:gd name="connsiteY7" fmla="*/ 2952205 h 2952205"/>
              <a:gd name="connsiteX0" fmla="*/ 0 w 3736696"/>
              <a:gd name="connsiteY0" fmla="*/ 2952205 h 2952205"/>
              <a:gd name="connsiteX1" fmla="*/ 0 w 3736696"/>
              <a:gd name="connsiteY1" fmla="*/ 1371600 h 2952205"/>
              <a:gd name="connsiteX2" fmla="*/ 653143 w 3736696"/>
              <a:gd name="connsiteY2" fmla="*/ 744583 h 2952205"/>
              <a:gd name="connsiteX3" fmla="*/ 1907177 w 3736696"/>
              <a:gd name="connsiteY3" fmla="*/ 0 h 2952205"/>
              <a:gd name="connsiteX4" fmla="*/ 3709851 w 3736696"/>
              <a:gd name="connsiteY4" fmla="*/ 13063 h 2952205"/>
              <a:gd name="connsiteX5" fmla="*/ 3736696 w 3736696"/>
              <a:gd name="connsiteY5" fmla="*/ 1938365 h 2952205"/>
              <a:gd name="connsiteX6" fmla="*/ 2664823 w 3736696"/>
              <a:gd name="connsiteY6" fmla="*/ 2926080 h 2952205"/>
              <a:gd name="connsiteX7" fmla="*/ 0 w 3736696"/>
              <a:gd name="connsiteY7" fmla="*/ 2952205 h 2952205"/>
              <a:gd name="connsiteX0" fmla="*/ 0 w 3736696"/>
              <a:gd name="connsiteY0" fmla="*/ 2952205 h 2957267"/>
              <a:gd name="connsiteX1" fmla="*/ 0 w 3736696"/>
              <a:gd name="connsiteY1" fmla="*/ 1371600 h 2957267"/>
              <a:gd name="connsiteX2" fmla="*/ 653143 w 3736696"/>
              <a:gd name="connsiteY2" fmla="*/ 744583 h 2957267"/>
              <a:gd name="connsiteX3" fmla="*/ 1907177 w 3736696"/>
              <a:gd name="connsiteY3" fmla="*/ 0 h 2957267"/>
              <a:gd name="connsiteX4" fmla="*/ 3709851 w 3736696"/>
              <a:gd name="connsiteY4" fmla="*/ 13063 h 2957267"/>
              <a:gd name="connsiteX5" fmla="*/ 3736696 w 3736696"/>
              <a:gd name="connsiteY5" fmla="*/ 1938365 h 2957267"/>
              <a:gd name="connsiteX6" fmla="*/ 2696983 w 3736696"/>
              <a:gd name="connsiteY6" fmla="*/ 2957267 h 2957267"/>
              <a:gd name="connsiteX7" fmla="*/ 0 w 3736696"/>
              <a:gd name="connsiteY7" fmla="*/ 2952205 h 2957267"/>
              <a:gd name="connsiteX0" fmla="*/ 0 w 3736696"/>
              <a:gd name="connsiteY0" fmla="*/ 2952205 h 2957267"/>
              <a:gd name="connsiteX1" fmla="*/ 0 w 3736696"/>
              <a:gd name="connsiteY1" fmla="*/ 1371600 h 2957267"/>
              <a:gd name="connsiteX2" fmla="*/ 653143 w 3736696"/>
              <a:gd name="connsiteY2" fmla="*/ 744583 h 2957267"/>
              <a:gd name="connsiteX3" fmla="*/ 1907177 w 3736696"/>
              <a:gd name="connsiteY3" fmla="*/ 0 h 2957267"/>
              <a:gd name="connsiteX4" fmla="*/ 3732823 w 3736696"/>
              <a:gd name="connsiteY4" fmla="*/ 106625 h 2957267"/>
              <a:gd name="connsiteX5" fmla="*/ 3736696 w 3736696"/>
              <a:gd name="connsiteY5" fmla="*/ 1938365 h 2957267"/>
              <a:gd name="connsiteX6" fmla="*/ 2696983 w 3736696"/>
              <a:gd name="connsiteY6" fmla="*/ 2957267 h 2957267"/>
              <a:gd name="connsiteX7" fmla="*/ 0 w 3736696"/>
              <a:gd name="connsiteY7" fmla="*/ 2952205 h 2957267"/>
              <a:gd name="connsiteX0" fmla="*/ 0 w 3736696"/>
              <a:gd name="connsiteY0" fmla="*/ 2845580 h 2850642"/>
              <a:gd name="connsiteX1" fmla="*/ 0 w 3736696"/>
              <a:gd name="connsiteY1" fmla="*/ 1264975 h 2850642"/>
              <a:gd name="connsiteX2" fmla="*/ 653143 w 3736696"/>
              <a:gd name="connsiteY2" fmla="*/ 637958 h 2850642"/>
              <a:gd name="connsiteX3" fmla="*/ 1897989 w 3736696"/>
              <a:gd name="connsiteY3" fmla="*/ 35945 h 2850642"/>
              <a:gd name="connsiteX4" fmla="*/ 3732823 w 3736696"/>
              <a:gd name="connsiteY4" fmla="*/ 0 h 2850642"/>
              <a:gd name="connsiteX5" fmla="*/ 3736696 w 3736696"/>
              <a:gd name="connsiteY5" fmla="*/ 1831740 h 2850642"/>
              <a:gd name="connsiteX6" fmla="*/ 2696983 w 3736696"/>
              <a:gd name="connsiteY6" fmla="*/ 2850642 h 2850642"/>
              <a:gd name="connsiteX7" fmla="*/ 0 w 3736696"/>
              <a:gd name="connsiteY7" fmla="*/ 2845580 h 2850642"/>
              <a:gd name="connsiteX0" fmla="*/ 0 w 3736696"/>
              <a:gd name="connsiteY0" fmla="*/ 2849734 h 2854796"/>
              <a:gd name="connsiteX1" fmla="*/ 0 w 3736696"/>
              <a:gd name="connsiteY1" fmla="*/ 1269129 h 2854796"/>
              <a:gd name="connsiteX2" fmla="*/ 653143 w 3736696"/>
              <a:gd name="connsiteY2" fmla="*/ 642112 h 2854796"/>
              <a:gd name="connsiteX3" fmla="*/ 1856641 w 3736696"/>
              <a:gd name="connsiteY3" fmla="*/ 0 h 2854796"/>
              <a:gd name="connsiteX4" fmla="*/ 3732823 w 3736696"/>
              <a:gd name="connsiteY4" fmla="*/ 4154 h 2854796"/>
              <a:gd name="connsiteX5" fmla="*/ 3736696 w 3736696"/>
              <a:gd name="connsiteY5" fmla="*/ 1835894 h 2854796"/>
              <a:gd name="connsiteX6" fmla="*/ 2696983 w 3736696"/>
              <a:gd name="connsiteY6" fmla="*/ 2854796 h 2854796"/>
              <a:gd name="connsiteX7" fmla="*/ 0 w 3736696"/>
              <a:gd name="connsiteY7" fmla="*/ 2849734 h 2854796"/>
              <a:gd name="connsiteX0" fmla="*/ 0 w 3736696"/>
              <a:gd name="connsiteY0" fmla="*/ 2849734 h 2849734"/>
              <a:gd name="connsiteX1" fmla="*/ 0 w 3736696"/>
              <a:gd name="connsiteY1" fmla="*/ 1269129 h 2849734"/>
              <a:gd name="connsiteX2" fmla="*/ 653143 w 3736696"/>
              <a:gd name="connsiteY2" fmla="*/ 642112 h 2849734"/>
              <a:gd name="connsiteX3" fmla="*/ 1856641 w 3736696"/>
              <a:gd name="connsiteY3" fmla="*/ 0 h 2849734"/>
              <a:gd name="connsiteX4" fmla="*/ 3732823 w 3736696"/>
              <a:gd name="connsiteY4" fmla="*/ 4154 h 2849734"/>
              <a:gd name="connsiteX5" fmla="*/ 3736696 w 3736696"/>
              <a:gd name="connsiteY5" fmla="*/ 1835894 h 2849734"/>
              <a:gd name="connsiteX6" fmla="*/ 3079487 w 3736696"/>
              <a:gd name="connsiteY6" fmla="*/ 2627693 h 2849734"/>
              <a:gd name="connsiteX7" fmla="*/ 0 w 3736696"/>
              <a:gd name="connsiteY7" fmla="*/ 2849734 h 2849734"/>
              <a:gd name="connsiteX0" fmla="*/ 1327053 w 3736696"/>
              <a:gd name="connsiteY0" fmla="*/ 2577211 h 2627693"/>
              <a:gd name="connsiteX1" fmla="*/ 0 w 3736696"/>
              <a:gd name="connsiteY1" fmla="*/ 1269129 h 2627693"/>
              <a:gd name="connsiteX2" fmla="*/ 653143 w 3736696"/>
              <a:gd name="connsiteY2" fmla="*/ 642112 h 2627693"/>
              <a:gd name="connsiteX3" fmla="*/ 1856641 w 3736696"/>
              <a:gd name="connsiteY3" fmla="*/ 0 h 2627693"/>
              <a:gd name="connsiteX4" fmla="*/ 3732823 w 3736696"/>
              <a:gd name="connsiteY4" fmla="*/ 4154 h 2627693"/>
              <a:gd name="connsiteX5" fmla="*/ 3736696 w 3736696"/>
              <a:gd name="connsiteY5" fmla="*/ 1835894 h 2627693"/>
              <a:gd name="connsiteX6" fmla="*/ 3079487 w 3736696"/>
              <a:gd name="connsiteY6" fmla="*/ 2627693 h 2627693"/>
              <a:gd name="connsiteX7" fmla="*/ 1327053 w 3736696"/>
              <a:gd name="connsiteY7" fmla="*/ 2577211 h 2627693"/>
              <a:gd name="connsiteX0" fmla="*/ 327860 w 3736696"/>
              <a:gd name="connsiteY0" fmla="*/ 2660482 h 2660482"/>
              <a:gd name="connsiteX1" fmla="*/ 0 w 3736696"/>
              <a:gd name="connsiteY1" fmla="*/ 1269129 h 2660482"/>
              <a:gd name="connsiteX2" fmla="*/ 653143 w 3736696"/>
              <a:gd name="connsiteY2" fmla="*/ 642112 h 2660482"/>
              <a:gd name="connsiteX3" fmla="*/ 1856641 w 3736696"/>
              <a:gd name="connsiteY3" fmla="*/ 0 h 2660482"/>
              <a:gd name="connsiteX4" fmla="*/ 3732823 w 3736696"/>
              <a:gd name="connsiteY4" fmla="*/ 4154 h 2660482"/>
              <a:gd name="connsiteX5" fmla="*/ 3736696 w 3736696"/>
              <a:gd name="connsiteY5" fmla="*/ 1835894 h 2660482"/>
              <a:gd name="connsiteX6" fmla="*/ 3079487 w 3736696"/>
              <a:gd name="connsiteY6" fmla="*/ 2627693 h 2660482"/>
              <a:gd name="connsiteX7" fmla="*/ 327860 w 3736696"/>
              <a:gd name="connsiteY7" fmla="*/ 2660482 h 2660482"/>
              <a:gd name="connsiteX0" fmla="*/ 0 w 3408836"/>
              <a:gd name="connsiteY0" fmla="*/ 2660482 h 2660482"/>
              <a:gd name="connsiteX1" fmla="*/ 249798 w 3408836"/>
              <a:gd name="connsiteY1" fmla="*/ 1973148 h 2660482"/>
              <a:gd name="connsiteX2" fmla="*/ 325283 w 3408836"/>
              <a:gd name="connsiteY2" fmla="*/ 642112 h 2660482"/>
              <a:gd name="connsiteX3" fmla="*/ 1528781 w 3408836"/>
              <a:gd name="connsiteY3" fmla="*/ 0 h 2660482"/>
              <a:gd name="connsiteX4" fmla="*/ 3404963 w 3408836"/>
              <a:gd name="connsiteY4" fmla="*/ 4154 h 2660482"/>
              <a:gd name="connsiteX5" fmla="*/ 3408836 w 3408836"/>
              <a:gd name="connsiteY5" fmla="*/ 1835894 h 2660482"/>
              <a:gd name="connsiteX6" fmla="*/ 2751627 w 3408836"/>
              <a:gd name="connsiteY6" fmla="*/ 2627693 h 2660482"/>
              <a:gd name="connsiteX7" fmla="*/ 0 w 3408836"/>
              <a:gd name="connsiteY7" fmla="*/ 2660482 h 2660482"/>
              <a:gd name="connsiteX0" fmla="*/ 23418 w 3432254"/>
              <a:gd name="connsiteY0" fmla="*/ 2660482 h 2660482"/>
              <a:gd name="connsiteX1" fmla="*/ 0 w 3432254"/>
              <a:gd name="connsiteY1" fmla="*/ 2063989 h 2660482"/>
              <a:gd name="connsiteX2" fmla="*/ 348701 w 3432254"/>
              <a:gd name="connsiteY2" fmla="*/ 642112 h 2660482"/>
              <a:gd name="connsiteX3" fmla="*/ 1552199 w 3432254"/>
              <a:gd name="connsiteY3" fmla="*/ 0 h 2660482"/>
              <a:gd name="connsiteX4" fmla="*/ 3428381 w 3432254"/>
              <a:gd name="connsiteY4" fmla="*/ 4154 h 2660482"/>
              <a:gd name="connsiteX5" fmla="*/ 3432254 w 3432254"/>
              <a:gd name="connsiteY5" fmla="*/ 1835894 h 2660482"/>
              <a:gd name="connsiteX6" fmla="*/ 2775045 w 3432254"/>
              <a:gd name="connsiteY6" fmla="*/ 2627693 h 2660482"/>
              <a:gd name="connsiteX7" fmla="*/ 23418 w 3432254"/>
              <a:gd name="connsiteY7" fmla="*/ 2660482 h 2660482"/>
              <a:gd name="connsiteX0" fmla="*/ 23418 w 3432254"/>
              <a:gd name="connsiteY0" fmla="*/ 2660482 h 2660482"/>
              <a:gd name="connsiteX1" fmla="*/ 0 w 3432254"/>
              <a:gd name="connsiteY1" fmla="*/ 2063989 h 2660482"/>
              <a:gd name="connsiteX2" fmla="*/ 996615 w 3432254"/>
              <a:gd name="connsiteY2" fmla="*/ 1278000 h 2660482"/>
              <a:gd name="connsiteX3" fmla="*/ 1552199 w 3432254"/>
              <a:gd name="connsiteY3" fmla="*/ 0 h 2660482"/>
              <a:gd name="connsiteX4" fmla="*/ 3428381 w 3432254"/>
              <a:gd name="connsiteY4" fmla="*/ 4154 h 2660482"/>
              <a:gd name="connsiteX5" fmla="*/ 3432254 w 3432254"/>
              <a:gd name="connsiteY5" fmla="*/ 1835894 h 2660482"/>
              <a:gd name="connsiteX6" fmla="*/ 2775045 w 3432254"/>
              <a:gd name="connsiteY6" fmla="*/ 2627693 h 2660482"/>
              <a:gd name="connsiteX7" fmla="*/ 23418 w 3432254"/>
              <a:gd name="connsiteY7" fmla="*/ 2660482 h 2660482"/>
              <a:gd name="connsiteX0" fmla="*/ 23418 w 3432254"/>
              <a:gd name="connsiteY0" fmla="*/ 2660482 h 2660482"/>
              <a:gd name="connsiteX1" fmla="*/ 0 w 3432254"/>
              <a:gd name="connsiteY1" fmla="*/ 2063989 h 2660482"/>
              <a:gd name="connsiteX2" fmla="*/ 1363506 w 3432254"/>
              <a:gd name="connsiteY2" fmla="*/ 483140 h 2660482"/>
              <a:gd name="connsiteX3" fmla="*/ 1552199 w 3432254"/>
              <a:gd name="connsiteY3" fmla="*/ 0 h 2660482"/>
              <a:gd name="connsiteX4" fmla="*/ 3428381 w 3432254"/>
              <a:gd name="connsiteY4" fmla="*/ 4154 h 2660482"/>
              <a:gd name="connsiteX5" fmla="*/ 3432254 w 3432254"/>
              <a:gd name="connsiteY5" fmla="*/ 1835894 h 2660482"/>
              <a:gd name="connsiteX6" fmla="*/ 2775045 w 3432254"/>
              <a:gd name="connsiteY6" fmla="*/ 2627693 h 2660482"/>
              <a:gd name="connsiteX7" fmla="*/ 23418 w 3432254"/>
              <a:gd name="connsiteY7" fmla="*/ 2660482 h 2660482"/>
              <a:gd name="connsiteX0" fmla="*/ 23418 w 3432254"/>
              <a:gd name="connsiteY0" fmla="*/ 2656328 h 2656328"/>
              <a:gd name="connsiteX1" fmla="*/ 0 w 3432254"/>
              <a:gd name="connsiteY1" fmla="*/ 2059835 h 2656328"/>
              <a:gd name="connsiteX2" fmla="*/ 1363506 w 3432254"/>
              <a:gd name="connsiteY2" fmla="*/ 478986 h 2656328"/>
              <a:gd name="connsiteX3" fmla="*/ 1801998 w 3432254"/>
              <a:gd name="connsiteY3" fmla="*/ 230519 h 2656328"/>
              <a:gd name="connsiteX4" fmla="*/ 3428381 w 3432254"/>
              <a:gd name="connsiteY4" fmla="*/ 0 h 2656328"/>
              <a:gd name="connsiteX5" fmla="*/ 3432254 w 3432254"/>
              <a:gd name="connsiteY5" fmla="*/ 1831740 h 2656328"/>
              <a:gd name="connsiteX6" fmla="*/ 2775045 w 3432254"/>
              <a:gd name="connsiteY6" fmla="*/ 2623539 h 2656328"/>
              <a:gd name="connsiteX7" fmla="*/ 23418 w 3432254"/>
              <a:gd name="connsiteY7" fmla="*/ 2656328 h 2656328"/>
              <a:gd name="connsiteX0" fmla="*/ 23418 w 3432254"/>
              <a:gd name="connsiteY0" fmla="*/ 2656328 h 2656328"/>
              <a:gd name="connsiteX1" fmla="*/ 0 w 3432254"/>
              <a:gd name="connsiteY1" fmla="*/ 2059835 h 2656328"/>
              <a:gd name="connsiteX2" fmla="*/ 1363506 w 3432254"/>
              <a:gd name="connsiteY2" fmla="*/ 478986 h 2656328"/>
              <a:gd name="connsiteX3" fmla="*/ 1965928 w 3432254"/>
              <a:gd name="connsiteY3" fmla="*/ 18557 h 2656328"/>
              <a:gd name="connsiteX4" fmla="*/ 3428381 w 3432254"/>
              <a:gd name="connsiteY4" fmla="*/ 0 h 2656328"/>
              <a:gd name="connsiteX5" fmla="*/ 3432254 w 3432254"/>
              <a:gd name="connsiteY5" fmla="*/ 1831740 h 2656328"/>
              <a:gd name="connsiteX6" fmla="*/ 2775045 w 3432254"/>
              <a:gd name="connsiteY6" fmla="*/ 2623539 h 2656328"/>
              <a:gd name="connsiteX7" fmla="*/ 23418 w 3432254"/>
              <a:gd name="connsiteY7" fmla="*/ 2656328 h 2656328"/>
              <a:gd name="connsiteX0" fmla="*/ 23418 w 3432254"/>
              <a:gd name="connsiteY0" fmla="*/ 2656328 h 2656328"/>
              <a:gd name="connsiteX1" fmla="*/ 0 w 3432254"/>
              <a:gd name="connsiteY1" fmla="*/ 2059835 h 2656328"/>
              <a:gd name="connsiteX2" fmla="*/ 1691367 w 3432254"/>
              <a:gd name="connsiteY2" fmla="*/ 85341 h 2656328"/>
              <a:gd name="connsiteX3" fmla="*/ 1965928 w 3432254"/>
              <a:gd name="connsiteY3" fmla="*/ 18557 h 2656328"/>
              <a:gd name="connsiteX4" fmla="*/ 3428381 w 3432254"/>
              <a:gd name="connsiteY4" fmla="*/ 0 h 2656328"/>
              <a:gd name="connsiteX5" fmla="*/ 3432254 w 3432254"/>
              <a:gd name="connsiteY5" fmla="*/ 1831740 h 2656328"/>
              <a:gd name="connsiteX6" fmla="*/ 2775045 w 3432254"/>
              <a:gd name="connsiteY6" fmla="*/ 2623539 h 2656328"/>
              <a:gd name="connsiteX7" fmla="*/ 23418 w 3432254"/>
              <a:gd name="connsiteY7" fmla="*/ 2656328 h 2656328"/>
              <a:gd name="connsiteX0" fmla="*/ 23418 w 3432254"/>
              <a:gd name="connsiteY0" fmla="*/ 2660482 h 2660482"/>
              <a:gd name="connsiteX1" fmla="*/ 0 w 3432254"/>
              <a:gd name="connsiteY1" fmla="*/ 2063989 h 2660482"/>
              <a:gd name="connsiteX2" fmla="*/ 1691367 w 3432254"/>
              <a:gd name="connsiteY2" fmla="*/ 89495 h 2660482"/>
              <a:gd name="connsiteX3" fmla="*/ 1965928 w 3432254"/>
              <a:gd name="connsiteY3" fmla="*/ 0 h 2660482"/>
              <a:gd name="connsiteX4" fmla="*/ 3428381 w 3432254"/>
              <a:gd name="connsiteY4" fmla="*/ 4154 h 2660482"/>
              <a:gd name="connsiteX5" fmla="*/ 3432254 w 3432254"/>
              <a:gd name="connsiteY5" fmla="*/ 1835894 h 2660482"/>
              <a:gd name="connsiteX6" fmla="*/ 2775045 w 3432254"/>
              <a:gd name="connsiteY6" fmla="*/ 2627693 h 2660482"/>
              <a:gd name="connsiteX7" fmla="*/ 23418 w 3432254"/>
              <a:gd name="connsiteY7" fmla="*/ 2660482 h 2660482"/>
              <a:gd name="connsiteX0" fmla="*/ 23418 w 3429307"/>
              <a:gd name="connsiteY0" fmla="*/ 2660482 h 2660482"/>
              <a:gd name="connsiteX1" fmla="*/ 0 w 3429307"/>
              <a:gd name="connsiteY1" fmla="*/ 2063989 h 2660482"/>
              <a:gd name="connsiteX2" fmla="*/ 1691367 w 3429307"/>
              <a:gd name="connsiteY2" fmla="*/ 89495 h 2660482"/>
              <a:gd name="connsiteX3" fmla="*/ 1965928 w 3429307"/>
              <a:gd name="connsiteY3" fmla="*/ 0 h 2660482"/>
              <a:gd name="connsiteX4" fmla="*/ 3428381 w 3429307"/>
              <a:gd name="connsiteY4" fmla="*/ 4154 h 2660482"/>
              <a:gd name="connsiteX5" fmla="*/ 3424448 w 3429307"/>
              <a:gd name="connsiteY5" fmla="*/ 1888885 h 2660482"/>
              <a:gd name="connsiteX6" fmla="*/ 2775045 w 3429307"/>
              <a:gd name="connsiteY6" fmla="*/ 2627693 h 2660482"/>
              <a:gd name="connsiteX7" fmla="*/ 23418 w 3429307"/>
              <a:gd name="connsiteY7" fmla="*/ 2660482 h 2660482"/>
              <a:gd name="connsiteX0" fmla="*/ 0 w 3429308"/>
              <a:gd name="connsiteY0" fmla="*/ 2652912 h 2652912"/>
              <a:gd name="connsiteX1" fmla="*/ 1 w 3429308"/>
              <a:gd name="connsiteY1" fmla="*/ 2063989 h 2652912"/>
              <a:gd name="connsiteX2" fmla="*/ 1691368 w 3429308"/>
              <a:gd name="connsiteY2" fmla="*/ 89495 h 2652912"/>
              <a:gd name="connsiteX3" fmla="*/ 1965929 w 3429308"/>
              <a:gd name="connsiteY3" fmla="*/ 0 h 2652912"/>
              <a:gd name="connsiteX4" fmla="*/ 3428382 w 3429308"/>
              <a:gd name="connsiteY4" fmla="*/ 4154 h 2652912"/>
              <a:gd name="connsiteX5" fmla="*/ 3424449 w 3429308"/>
              <a:gd name="connsiteY5" fmla="*/ 1888885 h 2652912"/>
              <a:gd name="connsiteX6" fmla="*/ 2775046 w 3429308"/>
              <a:gd name="connsiteY6" fmla="*/ 2627693 h 2652912"/>
              <a:gd name="connsiteX7" fmla="*/ 0 w 3429308"/>
              <a:gd name="connsiteY7" fmla="*/ 2652912 h 2652912"/>
              <a:gd name="connsiteX0" fmla="*/ 0 w 3437114"/>
              <a:gd name="connsiteY0" fmla="*/ 2652912 h 2652912"/>
              <a:gd name="connsiteX1" fmla="*/ 7807 w 3437114"/>
              <a:gd name="connsiteY1" fmla="*/ 2063989 h 2652912"/>
              <a:gd name="connsiteX2" fmla="*/ 1699174 w 3437114"/>
              <a:gd name="connsiteY2" fmla="*/ 89495 h 2652912"/>
              <a:gd name="connsiteX3" fmla="*/ 1973735 w 3437114"/>
              <a:gd name="connsiteY3" fmla="*/ 0 h 2652912"/>
              <a:gd name="connsiteX4" fmla="*/ 3436188 w 3437114"/>
              <a:gd name="connsiteY4" fmla="*/ 4154 h 2652912"/>
              <a:gd name="connsiteX5" fmla="*/ 3432255 w 3437114"/>
              <a:gd name="connsiteY5" fmla="*/ 1888885 h 2652912"/>
              <a:gd name="connsiteX6" fmla="*/ 2782852 w 3437114"/>
              <a:gd name="connsiteY6" fmla="*/ 2627693 h 2652912"/>
              <a:gd name="connsiteX7" fmla="*/ 0 w 3437114"/>
              <a:gd name="connsiteY7" fmla="*/ 2652912 h 2652912"/>
              <a:gd name="connsiteX0" fmla="*/ 15611 w 3452725"/>
              <a:gd name="connsiteY0" fmla="*/ 2652912 h 2652912"/>
              <a:gd name="connsiteX1" fmla="*/ 0 w 3452725"/>
              <a:gd name="connsiteY1" fmla="*/ 2063990 h 2652912"/>
              <a:gd name="connsiteX2" fmla="*/ 1714785 w 3452725"/>
              <a:gd name="connsiteY2" fmla="*/ 89495 h 2652912"/>
              <a:gd name="connsiteX3" fmla="*/ 1989346 w 3452725"/>
              <a:gd name="connsiteY3" fmla="*/ 0 h 2652912"/>
              <a:gd name="connsiteX4" fmla="*/ 3451799 w 3452725"/>
              <a:gd name="connsiteY4" fmla="*/ 4154 h 2652912"/>
              <a:gd name="connsiteX5" fmla="*/ 3447866 w 3452725"/>
              <a:gd name="connsiteY5" fmla="*/ 1888885 h 2652912"/>
              <a:gd name="connsiteX6" fmla="*/ 2798463 w 3452725"/>
              <a:gd name="connsiteY6" fmla="*/ 2627693 h 2652912"/>
              <a:gd name="connsiteX7" fmla="*/ 15611 w 3452725"/>
              <a:gd name="connsiteY7" fmla="*/ 2652912 h 2652912"/>
              <a:gd name="connsiteX0" fmla="*/ 15611 w 3452725"/>
              <a:gd name="connsiteY0" fmla="*/ 2652912 h 2652912"/>
              <a:gd name="connsiteX1" fmla="*/ 0 w 3452725"/>
              <a:gd name="connsiteY1" fmla="*/ 2063990 h 2652912"/>
              <a:gd name="connsiteX2" fmla="*/ 1714785 w 3452725"/>
              <a:gd name="connsiteY2" fmla="*/ 89495 h 2652912"/>
              <a:gd name="connsiteX3" fmla="*/ 1989346 w 3452725"/>
              <a:gd name="connsiteY3" fmla="*/ 0 h 2652912"/>
              <a:gd name="connsiteX4" fmla="*/ 3451799 w 3452725"/>
              <a:gd name="connsiteY4" fmla="*/ 4154 h 2652912"/>
              <a:gd name="connsiteX5" fmla="*/ 3447866 w 3452725"/>
              <a:gd name="connsiteY5" fmla="*/ 1888885 h 2652912"/>
              <a:gd name="connsiteX6" fmla="*/ 2814075 w 3452725"/>
              <a:gd name="connsiteY6" fmla="*/ 2642833 h 2652912"/>
              <a:gd name="connsiteX7" fmla="*/ 15611 w 3452725"/>
              <a:gd name="connsiteY7" fmla="*/ 2652912 h 2652912"/>
              <a:gd name="connsiteX0" fmla="*/ 15611 w 3452725"/>
              <a:gd name="connsiteY0" fmla="*/ 2652912 h 2652912"/>
              <a:gd name="connsiteX1" fmla="*/ 0 w 3452725"/>
              <a:gd name="connsiteY1" fmla="*/ 2063990 h 2652912"/>
              <a:gd name="connsiteX2" fmla="*/ 1706979 w 3452725"/>
              <a:gd name="connsiteY2" fmla="*/ 51644 h 2652912"/>
              <a:gd name="connsiteX3" fmla="*/ 1989346 w 3452725"/>
              <a:gd name="connsiteY3" fmla="*/ 0 h 2652912"/>
              <a:gd name="connsiteX4" fmla="*/ 3451799 w 3452725"/>
              <a:gd name="connsiteY4" fmla="*/ 4154 h 2652912"/>
              <a:gd name="connsiteX5" fmla="*/ 3447866 w 3452725"/>
              <a:gd name="connsiteY5" fmla="*/ 1888885 h 2652912"/>
              <a:gd name="connsiteX6" fmla="*/ 2814075 w 3452725"/>
              <a:gd name="connsiteY6" fmla="*/ 2642833 h 2652912"/>
              <a:gd name="connsiteX7" fmla="*/ 15611 w 3452725"/>
              <a:gd name="connsiteY7" fmla="*/ 2652912 h 2652912"/>
              <a:gd name="connsiteX0" fmla="*/ 8261 w 3452725"/>
              <a:gd name="connsiteY0" fmla="*/ 2667169 h 2667169"/>
              <a:gd name="connsiteX1" fmla="*/ 0 w 3452725"/>
              <a:gd name="connsiteY1" fmla="*/ 2063990 h 2667169"/>
              <a:gd name="connsiteX2" fmla="*/ 1706979 w 3452725"/>
              <a:gd name="connsiteY2" fmla="*/ 51644 h 2667169"/>
              <a:gd name="connsiteX3" fmla="*/ 1989346 w 3452725"/>
              <a:gd name="connsiteY3" fmla="*/ 0 h 2667169"/>
              <a:gd name="connsiteX4" fmla="*/ 3451799 w 3452725"/>
              <a:gd name="connsiteY4" fmla="*/ 4154 h 2667169"/>
              <a:gd name="connsiteX5" fmla="*/ 3447866 w 3452725"/>
              <a:gd name="connsiteY5" fmla="*/ 1888885 h 2667169"/>
              <a:gd name="connsiteX6" fmla="*/ 2814075 w 3452725"/>
              <a:gd name="connsiteY6" fmla="*/ 2642833 h 2667169"/>
              <a:gd name="connsiteX7" fmla="*/ 8261 w 3452725"/>
              <a:gd name="connsiteY7" fmla="*/ 2667169 h 2667169"/>
              <a:gd name="connsiteX0" fmla="*/ 3667 w 3452725"/>
              <a:gd name="connsiteY0" fmla="*/ 2651575 h 2651575"/>
              <a:gd name="connsiteX1" fmla="*/ 0 w 3452725"/>
              <a:gd name="connsiteY1" fmla="*/ 2063990 h 2651575"/>
              <a:gd name="connsiteX2" fmla="*/ 1706979 w 3452725"/>
              <a:gd name="connsiteY2" fmla="*/ 51644 h 2651575"/>
              <a:gd name="connsiteX3" fmla="*/ 1989346 w 3452725"/>
              <a:gd name="connsiteY3" fmla="*/ 0 h 2651575"/>
              <a:gd name="connsiteX4" fmla="*/ 3451799 w 3452725"/>
              <a:gd name="connsiteY4" fmla="*/ 4154 h 2651575"/>
              <a:gd name="connsiteX5" fmla="*/ 3447866 w 3452725"/>
              <a:gd name="connsiteY5" fmla="*/ 1888885 h 2651575"/>
              <a:gd name="connsiteX6" fmla="*/ 2814075 w 3452725"/>
              <a:gd name="connsiteY6" fmla="*/ 2642833 h 2651575"/>
              <a:gd name="connsiteX7" fmla="*/ 3667 w 3452725"/>
              <a:gd name="connsiteY7" fmla="*/ 2651575 h 2651575"/>
              <a:gd name="connsiteX0" fmla="*/ 3667 w 3452725"/>
              <a:gd name="connsiteY0" fmla="*/ 2651575 h 2651575"/>
              <a:gd name="connsiteX1" fmla="*/ 0 w 3452725"/>
              <a:gd name="connsiteY1" fmla="*/ 2063990 h 2651575"/>
              <a:gd name="connsiteX2" fmla="*/ 1706979 w 3452725"/>
              <a:gd name="connsiteY2" fmla="*/ 51644 h 2651575"/>
              <a:gd name="connsiteX3" fmla="*/ 1989346 w 3452725"/>
              <a:gd name="connsiteY3" fmla="*/ 0 h 2651575"/>
              <a:gd name="connsiteX4" fmla="*/ 3451799 w 3452725"/>
              <a:gd name="connsiteY4" fmla="*/ 4154 h 2651575"/>
              <a:gd name="connsiteX5" fmla="*/ 3447866 w 3452725"/>
              <a:gd name="connsiteY5" fmla="*/ 1888885 h 2651575"/>
              <a:gd name="connsiteX6" fmla="*/ 2807184 w 3452725"/>
              <a:gd name="connsiteY6" fmla="*/ 2647289 h 2651575"/>
              <a:gd name="connsiteX7" fmla="*/ 3667 w 3452725"/>
              <a:gd name="connsiteY7" fmla="*/ 2651575 h 2651575"/>
              <a:gd name="connsiteX0" fmla="*/ 3667 w 3459351"/>
              <a:gd name="connsiteY0" fmla="*/ 2651575 h 2651575"/>
              <a:gd name="connsiteX1" fmla="*/ 0 w 3459351"/>
              <a:gd name="connsiteY1" fmla="*/ 2063990 h 2651575"/>
              <a:gd name="connsiteX2" fmla="*/ 1706979 w 3459351"/>
              <a:gd name="connsiteY2" fmla="*/ 51644 h 2651575"/>
              <a:gd name="connsiteX3" fmla="*/ 1989346 w 3459351"/>
              <a:gd name="connsiteY3" fmla="*/ 0 h 2651575"/>
              <a:gd name="connsiteX4" fmla="*/ 3451799 w 3459351"/>
              <a:gd name="connsiteY4" fmla="*/ 4154 h 2651575"/>
              <a:gd name="connsiteX5" fmla="*/ 3459351 w 3459351"/>
              <a:gd name="connsiteY5" fmla="*/ 1884431 h 2651575"/>
              <a:gd name="connsiteX6" fmla="*/ 2807184 w 3459351"/>
              <a:gd name="connsiteY6" fmla="*/ 2647289 h 2651575"/>
              <a:gd name="connsiteX7" fmla="*/ 3667 w 3459351"/>
              <a:gd name="connsiteY7" fmla="*/ 2651575 h 2651575"/>
              <a:gd name="connsiteX0" fmla="*/ 3667 w 3460028"/>
              <a:gd name="connsiteY0" fmla="*/ 2651575 h 2651575"/>
              <a:gd name="connsiteX1" fmla="*/ 0 w 3460028"/>
              <a:gd name="connsiteY1" fmla="*/ 2063990 h 2651575"/>
              <a:gd name="connsiteX2" fmla="*/ 1706979 w 3460028"/>
              <a:gd name="connsiteY2" fmla="*/ 51644 h 2651575"/>
              <a:gd name="connsiteX3" fmla="*/ 1989346 w 3460028"/>
              <a:gd name="connsiteY3" fmla="*/ 0 h 2651575"/>
              <a:gd name="connsiteX4" fmla="*/ 3458690 w 3460028"/>
              <a:gd name="connsiteY4" fmla="*/ 6381 h 2651575"/>
              <a:gd name="connsiteX5" fmla="*/ 3459351 w 3460028"/>
              <a:gd name="connsiteY5" fmla="*/ 1884431 h 2651575"/>
              <a:gd name="connsiteX6" fmla="*/ 2807184 w 3460028"/>
              <a:gd name="connsiteY6" fmla="*/ 2647289 h 2651575"/>
              <a:gd name="connsiteX7" fmla="*/ 3667 w 3460028"/>
              <a:gd name="connsiteY7" fmla="*/ 2651575 h 2651575"/>
              <a:gd name="connsiteX0" fmla="*/ 3667 w 3459351"/>
              <a:gd name="connsiteY0" fmla="*/ 2651876 h 2651876"/>
              <a:gd name="connsiteX1" fmla="*/ 0 w 3459351"/>
              <a:gd name="connsiteY1" fmla="*/ 2064291 h 2651876"/>
              <a:gd name="connsiteX2" fmla="*/ 1706979 w 3459351"/>
              <a:gd name="connsiteY2" fmla="*/ 51945 h 2651876"/>
              <a:gd name="connsiteX3" fmla="*/ 1989346 w 3459351"/>
              <a:gd name="connsiteY3" fmla="*/ 301 h 2651876"/>
              <a:gd name="connsiteX4" fmla="*/ 3456392 w 3459351"/>
              <a:gd name="connsiteY4" fmla="*/ 0 h 2651876"/>
              <a:gd name="connsiteX5" fmla="*/ 3459351 w 3459351"/>
              <a:gd name="connsiteY5" fmla="*/ 1884732 h 2651876"/>
              <a:gd name="connsiteX6" fmla="*/ 2807184 w 3459351"/>
              <a:gd name="connsiteY6" fmla="*/ 2647590 h 2651876"/>
              <a:gd name="connsiteX7" fmla="*/ 3667 w 3459351"/>
              <a:gd name="connsiteY7" fmla="*/ 2651876 h 2651876"/>
              <a:gd name="connsiteX0" fmla="*/ 3667 w 3459351"/>
              <a:gd name="connsiteY0" fmla="*/ 2651876 h 2651876"/>
              <a:gd name="connsiteX1" fmla="*/ 0 w 3459351"/>
              <a:gd name="connsiteY1" fmla="*/ 2064291 h 2651876"/>
              <a:gd name="connsiteX2" fmla="*/ 1729031 w 3459351"/>
              <a:gd name="connsiteY2" fmla="*/ 94716 h 2651876"/>
              <a:gd name="connsiteX3" fmla="*/ 1989346 w 3459351"/>
              <a:gd name="connsiteY3" fmla="*/ 301 h 2651876"/>
              <a:gd name="connsiteX4" fmla="*/ 3456392 w 3459351"/>
              <a:gd name="connsiteY4" fmla="*/ 0 h 2651876"/>
              <a:gd name="connsiteX5" fmla="*/ 3459351 w 3459351"/>
              <a:gd name="connsiteY5" fmla="*/ 1884732 h 2651876"/>
              <a:gd name="connsiteX6" fmla="*/ 2807184 w 3459351"/>
              <a:gd name="connsiteY6" fmla="*/ 2647590 h 2651876"/>
              <a:gd name="connsiteX7" fmla="*/ 3667 w 3459351"/>
              <a:gd name="connsiteY7" fmla="*/ 2651876 h 2651876"/>
              <a:gd name="connsiteX0" fmla="*/ 0 w 3455684"/>
              <a:gd name="connsiteY0" fmla="*/ 2651876 h 2651876"/>
              <a:gd name="connsiteX1" fmla="*/ 11035 w 3455684"/>
              <a:gd name="connsiteY1" fmla="*/ 2099934 h 2651876"/>
              <a:gd name="connsiteX2" fmla="*/ 1725364 w 3455684"/>
              <a:gd name="connsiteY2" fmla="*/ 94716 h 2651876"/>
              <a:gd name="connsiteX3" fmla="*/ 1985679 w 3455684"/>
              <a:gd name="connsiteY3" fmla="*/ 301 h 2651876"/>
              <a:gd name="connsiteX4" fmla="*/ 3452725 w 3455684"/>
              <a:gd name="connsiteY4" fmla="*/ 0 h 2651876"/>
              <a:gd name="connsiteX5" fmla="*/ 3455684 w 3455684"/>
              <a:gd name="connsiteY5" fmla="*/ 1884732 h 2651876"/>
              <a:gd name="connsiteX6" fmla="*/ 2803517 w 3455684"/>
              <a:gd name="connsiteY6" fmla="*/ 2647590 h 2651876"/>
              <a:gd name="connsiteX7" fmla="*/ 0 w 3455684"/>
              <a:gd name="connsiteY7" fmla="*/ 2651876 h 2651876"/>
              <a:gd name="connsiteX0" fmla="*/ 0 w 3455684"/>
              <a:gd name="connsiteY0" fmla="*/ 2651876 h 2651876"/>
              <a:gd name="connsiteX1" fmla="*/ 33087 w 3455684"/>
              <a:gd name="connsiteY1" fmla="*/ 2107062 h 2651876"/>
              <a:gd name="connsiteX2" fmla="*/ 1725364 w 3455684"/>
              <a:gd name="connsiteY2" fmla="*/ 94716 h 2651876"/>
              <a:gd name="connsiteX3" fmla="*/ 1985679 w 3455684"/>
              <a:gd name="connsiteY3" fmla="*/ 301 h 2651876"/>
              <a:gd name="connsiteX4" fmla="*/ 3452725 w 3455684"/>
              <a:gd name="connsiteY4" fmla="*/ 0 h 2651876"/>
              <a:gd name="connsiteX5" fmla="*/ 3455684 w 3455684"/>
              <a:gd name="connsiteY5" fmla="*/ 1884732 h 2651876"/>
              <a:gd name="connsiteX6" fmla="*/ 2803517 w 3455684"/>
              <a:gd name="connsiteY6" fmla="*/ 2647590 h 2651876"/>
              <a:gd name="connsiteX7" fmla="*/ 0 w 3455684"/>
              <a:gd name="connsiteY7" fmla="*/ 2651876 h 2651876"/>
              <a:gd name="connsiteX0" fmla="*/ 0 w 3455684"/>
              <a:gd name="connsiteY0" fmla="*/ 2651876 h 2651876"/>
              <a:gd name="connsiteX1" fmla="*/ 33087 w 3455684"/>
              <a:gd name="connsiteY1" fmla="*/ 2107062 h 2651876"/>
              <a:gd name="connsiteX2" fmla="*/ 1725364 w 3455684"/>
              <a:gd name="connsiteY2" fmla="*/ 94716 h 2651876"/>
              <a:gd name="connsiteX3" fmla="*/ 1985679 w 3455684"/>
              <a:gd name="connsiteY3" fmla="*/ 7430 h 2651876"/>
              <a:gd name="connsiteX4" fmla="*/ 3452725 w 3455684"/>
              <a:gd name="connsiteY4" fmla="*/ 0 h 2651876"/>
              <a:gd name="connsiteX5" fmla="*/ 3455684 w 3455684"/>
              <a:gd name="connsiteY5" fmla="*/ 1884732 h 2651876"/>
              <a:gd name="connsiteX6" fmla="*/ 2803517 w 3455684"/>
              <a:gd name="connsiteY6" fmla="*/ 2647590 h 2651876"/>
              <a:gd name="connsiteX7" fmla="*/ 0 w 3455684"/>
              <a:gd name="connsiteY7" fmla="*/ 2651876 h 2651876"/>
              <a:gd name="connsiteX0" fmla="*/ 0 w 3455684"/>
              <a:gd name="connsiteY0" fmla="*/ 2651876 h 2651876"/>
              <a:gd name="connsiteX1" fmla="*/ 33087 w 3455684"/>
              <a:gd name="connsiteY1" fmla="*/ 2107062 h 2651876"/>
              <a:gd name="connsiteX2" fmla="*/ 1725364 w 3455684"/>
              <a:gd name="connsiteY2" fmla="*/ 94716 h 2651876"/>
              <a:gd name="connsiteX3" fmla="*/ 1985679 w 3455684"/>
              <a:gd name="connsiteY3" fmla="*/ 28815 h 2651876"/>
              <a:gd name="connsiteX4" fmla="*/ 3452725 w 3455684"/>
              <a:gd name="connsiteY4" fmla="*/ 0 h 2651876"/>
              <a:gd name="connsiteX5" fmla="*/ 3455684 w 3455684"/>
              <a:gd name="connsiteY5" fmla="*/ 1884732 h 2651876"/>
              <a:gd name="connsiteX6" fmla="*/ 2803517 w 3455684"/>
              <a:gd name="connsiteY6" fmla="*/ 2647590 h 2651876"/>
              <a:gd name="connsiteX7" fmla="*/ 0 w 3455684"/>
              <a:gd name="connsiteY7" fmla="*/ 2651876 h 2651876"/>
              <a:gd name="connsiteX0" fmla="*/ 0 w 3460975"/>
              <a:gd name="connsiteY0" fmla="*/ 2630490 h 2630490"/>
              <a:gd name="connsiteX1" fmla="*/ 33087 w 3460975"/>
              <a:gd name="connsiteY1" fmla="*/ 2085676 h 2630490"/>
              <a:gd name="connsiteX2" fmla="*/ 1725364 w 3460975"/>
              <a:gd name="connsiteY2" fmla="*/ 73330 h 2630490"/>
              <a:gd name="connsiteX3" fmla="*/ 1985679 w 3460975"/>
              <a:gd name="connsiteY3" fmla="*/ 7429 h 2630490"/>
              <a:gd name="connsiteX4" fmla="*/ 3460076 w 3460975"/>
              <a:gd name="connsiteY4" fmla="*/ 0 h 2630490"/>
              <a:gd name="connsiteX5" fmla="*/ 3455684 w 3460975"/>
              <a:gd name="connsiteY5" fmla="*/ 1863346 h 2630490"/>
              <a:gd name="connsiteX6" fmla="*/ 2803517 w 3460975"/>
              <a:gd name="connsiteY6" fmla="*/ 2626204 h 2630490"/>
              <a:gd name="connsiteX7" fmla="*/ 0 w 3460975"/>
              <a:gd name="connsiteY7" fmla="*/ 2630490 h 2630490"/>
              <a:gd name="connsiteX0" fmla="*/ 0 w 3460975"/>
              <a:gd name="connsiteY0" fmla="*/ 2630490 h 2630490"/>
              <a:gd name="connsiteX1" fmla="*/ 18386 w 3460975"/>
              <a:gd name="connsiteY1" fmla="*/ 2071419 h 2630490"/>
              <a:gd name="connsiteX2" fmla="*/ 1725364 w 3460975"/>
              <a:gd name="connsiteY2" fmla="*/ 73330 h 2630490"/>
              <a:gd name="connsiteX3" fmla="*/ 1985679 w 3460975"/>
              <a:gd name="connsiteY3" fmla="*/ 7429 h 2630490"/>
              <a:gd name="connsiteX4" fmla="*/ 3460076 w 3460975"/>
              <a:gd name="connsiteY4" fmla="*/ 0 h 2630490"/>
              <a:gd name="connsiteX5" fmla="*/ 3455684 w 3460975"/>
              <a:gd name="connsiteY5" fmla="*/ 1863346 h 2630490"/>
              <a:gd name="connsiteX6" fmla="*/ 2803517 w 3460975"/>
              <a:gd name="connsiteY6" fmla="*/ 2626204 h 2630490"/>
              <a:gd name="connsiteX7" fmla="*/ 0 w 3460975"/>
              <a:gd name="connsiteY7" fmla="*/ 2630490 h 2630490"/>
              <a:gd name="connsiteX0" fmla="*/ 3667 w 3442589"/>
              <a:gd name="connsiteY0" fmla="*/ 2630490 h 2630490"/>
              <a:gd name="connsiteX1" fmla="*/ 0 w 3442589"/>
              <a:gd name="connsiteY1" fmla="*/ 2071419 h 2630490"/>
              <a:gd name="connsiteX2" fmla="*/ 1706978 w 3442589"/>
              <a:gd name="connsiteY2" fmla="*/ 73330 h 2630490"/>
              <a:gd name="connsiteX3" fmla="*/ 1967293 w 3442589"/>
              <a:gd name="connsiteY3" fmla="*/ 7429 h 2630490"/>
              <a:gd name="connsiteX4" fmla="*/ 3441690 w 3442589"/>
              <a:gd name="connsiteY4" fmla="*/ 0 h 2630490"/>
              <a:gd name="connsiteX5" fmla="*/ 3437298 w 3442589"/>
              <a:gd name="connsiteY5" fmla="*/ 1863346 h 2630490"/>
              <a:gd name="connsiteX6" fmla="*/ 2785131 w 3442589"/>
              <a:gd name="connsiteY6" fmla="*/ 2626204 h 2630490"/>
              <a:gd name="connsiteX7" fmla="*/ 3667 w 3442589"/>
              <a:gd name="connsiteY7" fmla="*/ 2630490 h 2630490"/>
              <a:gd name="connsiteX0" fmla="*/ 3667 w 3442154"/>
              <a:gd name="connsiteY0" fmla="*/ 2630490 h 2630490"/>
              <a:gd name="connsiteX1" fmla="*/ 0 w 3442154"/>
              <a:gd name="connsiteY1" fmla="*/ 2071419 h 2630490"/>
              <a:gd name="connsiteX2" fmla="*/ 1706978 w 3442154"/>
              <a:gd name="connsiteY2" fmla="*/ 73330 h 2630490"/>
              <a:gd name="connsiteX3" fmla="*/ 1967293 w 3442154"/>
              <a:gd name="connsiteY3" fmla="*/ 7429 h 2630490"/>
              <a:gd name="connsiteX4" fmla="*/ 3441690 w 3442154"/>
              <a:gd name="connsiteY4" fmla="*/ 0 h 2630490"/>
              <a:gd name="connsiteX5" fmla="*/ 3422596 w 3442154"/>
              <a:gd name="connsiteY5" fmla="*/ 1863346 h 2630490"/>
              <a:gd name="connsiteX6" fmla="*/ 2785131 w 3442154"/>
              <a:gd name="connsiteY6" fmla="*/ 2626204 h 2630490"/>
              <a:gd name="connsiteX7" fmla="*/ 3667 w 3442154"/>
              <a:gd name="connsiteY7" fmla="*/ 2630490 h 2630490"/>
              <a:gd name="connsiteX0" fmla="*/ 3667 w 3441790"/>
              <a:gd name="connsiteY0" fmla="*/ 2630490 h 2630490"/>
              <a:gd name="connsiteX1" fmla="*/ 0 w 3441790"/>
              <a:gd name="connsiteY1" fmla="*/ 2071419 h 2630490"/>
              <a:gd name="connsiteX2" fmla="*/ 1706978 w 3441790"/>
              <a:gd name="connsiteY2" fmla="*/ 73330 h 2630490"/>
              <a:gd name="connsiteX3" fmla="*/ 1967293 w 3441790"/>
              <a:gd name="connsiteY3" fmla="*/ 7429 h 2630490"/>
              <a:gd name="connsiteX4" fmla="*/ 3441690 w 3441790"/>
              <a:gd name="connsiteY4" fmla="*/ 0 h 2630490"/>
              <a:gd name="connsiteX5" fmla="*/ 3312334 w 3441790"/>
              <a:gd name="connsiteY5" fmla="*/ 1827704 h 2630490"/>
              <a:gd name="connsiteX6" fmla="*/ 2785131 w 3441790"/>
              <a:gd name="connsiteY6" fmla="*/ 2626204 h 2630490"/>
              <a:gd name="connsiteX7" fmla="*/ 3667 w 3441790"/>
              <a:gd name="connsiteY7" fmla="*/ 2630490 h 2630490"/>
              <a:gd name="connsiteX0" fmla="*/ 3667 w 3383056"/>
              <a:gd name="connsiteY0" fmla="*/ 2623061 h 2623061"/>
              <a:gd name="connsiteX1" fmla="*/ 0 w 3383056"/>
              <a:gd name="connsiteY1" fmla="*/ 2063990 h 2623061"/>
              <a:gd name="connsiteX2" fmla="*/ 1706978 w 3383056"/>
              <a:gd name="connsiteY2" fmla="*/ 65901 h 2623061"/>
              <a:gd name="connsiteX3" fmla="*/ 1967293 w 3383056"/>
              <a:gd name="connsiteY3" fmla="*/ 0 h 2623061"/>
              <a:gd name="connsiteX4" fmla="*/ 3382883 w 3383056"/>
              <a:gd name="connsiteY4" fmla="*/ 49599 h 2623061"/>
              <a:gd name="connsiteX5" fmla="*/ 3312334 w 3383056"/>
              <a:gd name="connsiteY5" fmla="*/ 1820275 h 2623061"/>
              <a:gd name="connsiteX6" fmla="*/ 2785131 w 3383056"/>
              <a:gd name="connsiteY6" fmla="*/ 2618775 h 2623061"/>
              <a:gd name="connsiteX7" fmla="*/ 3667 w 3383056"/>
              <a:gd name="connsiteY7" fmla="*/ 2623061 h 2623061"/>
              <a:gd name="connsiteX0" fmla="*/ 3667 w 3383056"/>
              <a:gd name="connsiteY0" fmla="*/ 2623061 h 2623061"/>
              <a:gd name="connsiteX1" fmla="*/ 0 w 3383056"/>
              <a:gd name="connsiteY1" fmla="*/ 2063990 h 2623061"/>
              <a:gd name="connsiteX2" fmla="*/ 1706978 w 3383056"/>
              <a:gd name="connsiteY2" fmla="*/ 65901 h 2623061"/>
              <a:gd name="connsiteX3" fmla="*/ 1967293 w 3383056"/>
              <a:gd name="connsiteY3" fmla="*/ 0 h 2623061"/>
              <a:gd name="connsiteX4" fmla="*/ 3382883 w 3383056"/>
              <a:gd name="connsiteY4" fmla="*/ 49599 h 2623061"/>
              <a:gd name="connsiteX5" fmla="*/ 3312334 w 3383056"/>
              <a:gd name="connsiteY5" fmla="*/ 1820275 h 2623061"/>
              <a:gd name="connsiteX6" fmla="*/ 2718974 w 3383056"/>
              <a:gd name="connsiteY6" fmla="*/ 2547490 h 2623061"/>
              <a:gd name="connsiteX7" fmla="*/ 3667 w 3383056"/>
              <a:gd name="connsiteY7" fmla="*/ 2623061 h 2623061"/>
              <a:gd name="connsiteX0" fmla="*/ 18368 w 3383056"/>
              <a:gd name="connsiteY0" fmla="*/ 2601675 h 2601675"/>
              <a:gd name="connsiteX1" fmla="*/ 0 w 3383056"/>
              <a:gd name="connsiteY1" fmla="*/ 2063990 h 2601675"/>
              <a:gd name="connsiteX2" fmla="*/ 1706978 w 3383056"/>
              <a:gd name="connsiteY2" fmla="*/ 65901 h 2601675"/>
              <a:gd name="connsiteX3" fmla="*/ 1967293 w 3383056"/>
              <a:gd name="connsiteY3" fmla="*/ 0 h 2601675"/>
              <a:gd name="connsiteX4" fmla="*/ 3382883 w 3383056"/>
              <a:gd name="connsiteY4" fmla="*/ 49599 h 2601675"/>
              <a:gd name="connsiteX5" fmla="*/ 3312334 w 3383056"/>
              <a:gd name="connsiteY5" fmla="*/ 1820275 h 2601675"/>
              <a:gd name="connsiteX6" fmla="*/ 2718974 w 3383056"/>
              <a:gd name="connsiteY6" fmla="*/ 2547490 h 2601675"/>
              <a:gd name="connsiteX7" fmla="*/ 18368 w 3383056"/>
              <a:gd name="connsiteY7" fmla="*/ 2601675 h 2601675"/>
              <a:gd name="connsiteX0" fmla="*/ 18368 w 3383056"/>
              <a:gd name="connsiteY0" fmla="*/ 2601675 h 2601675"/>
              <a:gd name="connsiteX1" fmla="*/ 0 w 3383056"/>
              <a:gd name="connsiteY1" fmla="*/ 2063990 h 2601675"/>
              <a:gd name="connsiteX2" fmla="*/ 1706978 w 3383056"/>
              <a:gd name="connsiteY2" fmla="*/ 65901 h 2601675"/>
              <a:gd name="connsiteX3" fmla="*/ 1967293 w 3383056"/>
              <a:gd name="connsiteY3" fmla="*/ 0 h 2601675"/>
              <a:gd name="connsiteX4" fmla="*/ 3382883 w 3383056"/>
              <a:gd name="connsiteY4" fmla="*/ 49599 h 2601675"/>
              <a:gd name="connsiteX5" fmla="*/ 3312334 w 3383056"/>
              <a:gd name="connsiteY5" fmla="*/ 1820275 h 2601675"/>
              <a:gd name="connsiteX6" fmla="*/ 2755728 w 3383056"/>
              <a:gd name="connsiteY6" fmla="*/ 2583132 h 2601675"/>
              <a:gd name="connsiteX7" fmla="*/ 18368 w 3383056"/>
              <a:gd name="connsiteY7" fmla="*/ 2601675 h 2601675"/>
              <a:gd name="connsiteX0" fmla="*/ 18368 w 3383056"/>
              <a:gd name="connsiteY0" fmla="*/ 2601675 h 2604518"/>
              <a:gd name="connsiteX1" fmla="*/ 0 w 3383056"/>
              <a:gd name="connsiteY1" fmla="*/ 2063990 h 2604518"/>
              <a:gd name="connsiteX2" fmla="*/ 1706978 w 3383056"/>
              <a:gd name="connsiteY2" fmla="*/ 65901 h 2604518"/>
              <a:gd name="connsiteX3" fmla="*/ 1967293 w 3383056"/>
              <a:gd name="connsiteY3" fmla="*/ 0 h 2604518"/>
              <a:gd name="connsiteX4" fmla="*/ 3382883 w 3383056"/>
              <a:gd name="connsiteY4" fmla="*/ 49599 h 2604518"/>
              <a:gd name="connsiteX5" fmla="*/ 3312334 w 3383056"/>
              <a:gd name="connsiteY5" fmla="*/ 1820275 h 2604518"/>
              <a:gd name="connsiteX6" fmla="*/ 2726325 w 3383056"/>
              <a:gd name="connsiteY6" fmla="*/ 2604518 h 2604518"/>
              <a:gd name="connsiteX7" fmla="*/ 18368 w 3383056"/>
              <a:gd name="connsiteY7" fmla="*/ 2601675 h 2604518"/>
              <a:gd name="connsiteX0" fmla="*/ 3667 w 3383056"/>
              <a:gd name="connsiteY0" fmla="*/ 2608804 h 2608804"/>
              <a:gd name="connsiteX1" fmla="*/ 0 w 3383056"/>
              <a:gd name="connsiteY1" fmla="*/ 2063990 h 2608804"/>
              <a:gd name="connsiteX2" fmla="*/ 1706978 w 3383056"/>
              <a:gd name="connsiteY2" fmla="*/ 65901 h 2608804"/>
              <a:gd name="connsiteX3" fmla="*/ 1967293 w 3383056"/>
              <a:gd name="connsiteY3" fmla="*/ 0 h 2608804"/>
              <a:gd name="connsiteX4" fmla="*/ 3382883 w 3383056"/>
              <a:gd name="connsiteY4" fmla="*/ 49599 h 2608804"/>
              <a:gd name="connsiteX5" fmla="*/ 3312334 w 3383056"/>
              <a:gd name="connsiteY5" fmla="*/ 1820275 h 2608804"/>
              <a:gd name="connsiteX6" fmla="*/ 2726325 w 3383056"/>
              <a:gd name="connsiteY6" fmla="*/ 2604518 h 2608804"/>
              <a:gd name="connsiteX7" fmla="*/ 3667 w 3383056"/>
              <a:gd name="connsiteY7" fmla="*/ 2608804 h 2608804"/>
              <a:gd name="connsiteX0" fmla="*/ 3667 w 3383056"/>
              <a:gd name="connsiteY0" fmla="*/ 2602121 h 2604518"/>
              <a:gd name="connsiteX1" fmla="*/ 0 w 3383056"/>
              <a:gd name="connsiteY1" fmla="*/ 2063990 h 2604518"/>
              <a:gd name="connsiteX2" fmla="*/ 1706978 w 3383056"/>
              <a:gd name="connsiteY2" fmla="*/ 65901 h 2604518"/>
              <a:gd name="connsiteX3" fmla="*/ 1967293 w 3383056"/>
              <a:gd name="connsiteY3" fmla="*/ 0 h 2604518"/>
              <a:gd name="connsiteX4" fmla="*/ 3382883 w 3383056"/>
              <a:gd name="connsiteY4" fmla="*/ 49599 h 2604518"/>
              <a:gd name="connsiteX5" fmla="*/ 3312334 w 3383056"/>
              <a:gd name="connsiteY5" fmla="*/ 1820275 h 2604518"/>
              <a:gd name="connsiteX6" fmla="*/ 2726325 w 3383056"/>
              <a:gd name="connsiteY6" fmla="*/ 2604518 h 2604518"/>
              <a:gd name="connsiteX7" fmla="*/ 3667 w 3383056"/>
              <a:gd name="connsiteY7" fmla="*/ 2602121 h 2604518"/>
              <a:gd name="connsiteX0" fmla="*/ 3667 w 3383056"/>
              <a:gd name="connsiteY0" fmla="*/ 2602121 h 2602121"/>
              <a:gd name="connsiteX1" fmla="*/ 0 w 3383056"/>
              <a:gd name="connsiteY1" fmla="*/ 2063990 h 2602121"/>
              <a:gd name="connsiteX2" fmla="*/ 1706978 w 3383056"/>
              <a:gd name="connsiteY2" fmla="*/ 65901 h 2602121"/>
              <a:gd name="connsiteX3" fmla="*/ 1967293 w 3383056"/>
              <a:gd name="connsiteY3" fmla="*/ 0 h 2602121"/>
              <a:gd name="connsiteX4" fmla="*/ 3382883 w 3383056"/>
              <a:gd name="connsiteY4" fmla="*/ 49599 h 2602121"/>
              <a:gd name="connsiteX5" fmla="*/ 3312334 w 3383056"/>
              <a:gd name="connsiteY5" fmla="*/ 1820275 h 2602121"/>
              <a:gd name="connsiteX6" fmla="*/ 2758485 w 3383056"/>
              <a:gd name="connsiteY6" fmla="*/ 2584469 h 2602121"/>
              <a:gd name="connsiteX7" fmla="*/ 3667 w 3383056"/>
              <a:gd name="connsiteY7" fmla="*/ 2602121 h 2602121"/>
              <a:gd name="connsiteX0" fmla="*/ 3667 w 3397327"/>
              <a:gd name="connsiteY0" fmla="*/ 2602121 h 2602121"/>
              <a:gd name="connsiteX1" fmla="*/ 0 w 3397327"/>
              <a:gd name="connsiteY1" fmla="*/ 2063990 h 2602121"/>
              <a:gd name="connsiteX2" fmla="*/ 1706978 w 3397327"/>
              <a:gd name="connsiteY2" fmla="*/ 65901 h 2602121"/>
              <a:gd name="connsiteX3" fmla="*/ 1967293 w 3397327"/>
              <a:gd name="connsiteY3" fmla="*/ 0 h 2602121"/>
              <a:gd name="connsiteX4" fmla="*/ 3382883 w 3397327"/>
              <a:gd name="connsiteY4" fmla="*/ 49599 h 2602121"/>
              <a:gd name="connsiteX5" fmla="*/ 3397327 w 3397327"/>
              <a:gd name="connsiteY5" fmla="*/ 1849235 h 2602121"/>
              <a:gd name="connsiteX6" fmla="*/ 2758485 w 3397327"/>
              <a:gd name="connsiteY6" fmla="*/ 2584469 h 2602121"/>
              <a:gd name="connsiteX7" fmla="*/ 3667 w 3397327"/>
              <a:gd name="connsiteY7" fmla="*/ 2602121 h 2602121"/>
              <a:gd name="connsiteX0" fmla="*/ 3667 w 3399625"/>
              <a:gd name="connsiteY0" fmla="*/ 2602121 h 2602121"/>
              <a:gd name="connsiteX1" fmla="*/ 0 w 3399625"/>
              <a:gd name="connsiteY1" fmla="*/ 2063990 h 2602121"/>
              <a:gd name="connsiteX2" fmla="*/ 1706978 w 3399625"/>
              <a:gd name="connsiteY2" fmla="*/ 65901 h 2602121"/>
              <a:gd name="connsiteX3" fmla="*/ 1967293 w 3399625"/>
              <a:gd name="connsiteY3" fmla="*/ 0 h 2602121"/>
              <a:gd name="connsiteX4" fmla="*/ 3382883 w 3399625"/>
              <a:gd name="connsiteY4" fmla="*/ 49599 h 2602121"/>
              <a:gd name="connsiteX5" fmla="*/ 3399625 w 3399625"/>
              <a:gd name="connsiteY5" fmla="*/ 1842552 h 2602121"/>
              <a:gd name="connsiteX6" fmla="*/ 2758485 w 3399625"/>
              <a:gd name="connsiteY6" fmla="*/ 2584469 h 2602121"/>
              <a:gd name="connsiteX7" fmla="*/ 3667 w 3399625"/>
              <a:gd name="connsiteY7" fmla="*/ 2602121 h 2602121"/>
              <a:gd name="connsiteX0" fmla="*/ 3667 w 3399625"/>
              <a:gd name="connsiteY0" fmla="*/ 2603758 h 2603758"/>
              <a:gd name="connsiteX1" fmla="*/ 0 w 3399625"/>
              <a:gd name="connsiteY1" fmla="*/ 2065627 h 2603758"/>
              <a:gd name="connsiteX2" fmla="*/ 1706978 w 3399625"/>
              <a:gd name="connsiteY2" fmla="*/ 67538 h 2603758"/>
              <a:gd name="connsiteX3" fmla="*/ 1967293 w 3399625"/>
              <a:gd name="connsiteY3" fmla="*/ 1637 h 2603758"/>
              <a:gd name="connsiteX4" fmla="*/ 3394368 w 3399625"/>
              <a:gd name="connsiteY4" fmla="*/ 0 h 2603758"/>
              <a:gd name="connsiteX5" fmla="*/ 3399625 w 3399625"/>
              <a:gd name="connsiteY5" fmla="*/ 1844189 h 2603758"/>
              <a:gd name="connsiteX6" fmla="*/ 2758485 w 3399625"/>
              <a:gd name="connsiteY6" fmla="*/ 2586106 h 2603758"/>
              <a:gd name="connsiteX7" fmla="*/ 3667 w 3399625"/>
              <a:gd name="connsiteY7" fmla="*/ 2603758 h 2603758"/>
              <a:gd name="connsiteX0" fmla="*/ 3667 w 3406658"/>
              <a:gd name="connsiteY0" fmla="*/ 2603758 h 2603758"/>
              <a:gd name="connsiteX1" fmla="*/ 0 w 3406658"/>
              <a:gd name="connsiteY1" fmla="*/ 2065627 h 2603758"/>
              <a:gd name="connsiteX2" fmla="*/ 1706978 w 3406658"/>
              <a:gd name="connsiteY2" fmla="*/ 67538 h 2603758"/>
              <a:gd name="connsiteX3" fmla="*/ 1967293 w 3406658"/>
              <a:gd name="connsiteY3" fmla="*/ 1637 h 2603758"/>
              <a:gd name="connsiteX4" fmla="*/ 3405854 w 3406658"/>
              <a:gd name="connsiteY4" fmla="*/ 0 h 2603758"/>
              <a:gd name="connsiteX5" fmla="*/ 3399625 w 3406658"/>
              <a:gd name="connsiteY5" fmla="*/ 1844189 h 2603758"/>
              <a:gd name="connsiteX6" fmla="*/ 2758485 w 3406658"/>
              <a:gd name="connsiteY6" fmla="*/ 2586106 h 2603758"/>
              <a:gd name="connsiteX7" fmla="*/ 3667 w 3406658"/>
              <a:gd name="connsiteY7" fmla="*/ 2603758 h 2603758"/>
              <a:gd name="connsiteX0" fmla="*/ 0 w 3402991"/>
              <a:gd name="connsiteY0" fmla="*/ 2603758 h 2603758"/>
              <a:gd name="connsiteX1" fmla="*/ 3225 w 3402991"/>
              <a:gd name="connsiteY1" fmla="*/ 2070082 h 2603758"/>
              <a:gd name="connsiteX2" fmla="*/ 1703311 w 3402991"/>
              <a:gd name="connsiteY2" fmla="*/ 67538 h 2603758"/>
              <a:gd name="connsiteX3" fmla="*/ 1963626 w 3402991"/>
              <a:gd name="connsiteY3" fmla="*/ 1637 h 2603758"/>
              <a:gd name="connsiteX4" fmla="*/ 3402187 w 3402991"/>
              <a:gd name="connsiteY4" fmla="*/ 0 h 2603758"/>
              <a:gd name="connsiteX5" fmla="*/ 3395958 w 3402991"/>
              <a:gd name="connsiteY5" fmla="*/ 1844189 h 2603758"/>
              <a:gd name="connsiteX6" fmla="*/ 2754818 w 3402991"/>
              <a:gd name="connsiteY6" fmla="*/ 2586106 h 2603758"/>
              <a:gd name="connsiteX7" fmla="*/ 0 w 3402991"/>
              <a:gd name="connsiteY7" fmla="*/ 2603758 h 2603758"/>
              <a:gd name="connsiteX0" fmla="*/ 0 w 3402991"/>
              <a:gd name="connsiteY0" fmla="*/ 2603758 h 2603758"/>
              <a:gd name="connsiteX1" fmla="*/ 3225 w 3402991"/>
              <a:gd name="connsiteY1" fmla="*/ 2070082 h 2603758"/>
              <a:gd name="connsiteX2" fmla="*/ 1703311 w 3402991"/>
              <a:gd name="connsiteY2" fmla="*/ 67538 h 2603758"/>
              <a:gd name="connsiteX3" fmla="*/ 1963626 w 3402991"/>
              <a:gd name="connsiteY3" fmla="*/ 1637 h 2603758"/>
              <a:gd name="connsiteX4" fmla="*/ 3402187 w 3402991"/>
              <a:gd name="connsiteY4" fmla="*/ 0 h 2603758"/>
              <a:gd name="connsiteX5" fmla="*/ 3395958 w 3402991"/>
              <a:gd name="connsiteY5" fmla="*/ 1844189 h 2603758"/>
              <a:gd name="connsiteX6" fmla="*/ 2761710 w 3402991"/>
              <a:gd name="connsiteY6" fmla="*/ 2597244 h 2603758"/>
              <a:gd name="connsiteX7" fmla="*/ 0 w 3402991"/>
              <a:gd name="connsiteY7" fmla="*/ 2603758 h 260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991" h="2603758">
                <a:moveTo>
                  <a:pt x="0" y="2603758"/>
                </a:moveTo>
                <a:cubicBezTo>
                  <a:pt x="0" y="2407450"/>
                  <a:pt x="3225" y="2266390"/>
                  <a:pt x="3225" y="2070082"/>
                </a:cubicBezTo>
                <a:lnTo>
                  <a:pt x="1703311" y="67538"/>
                </a:lnTo>
                <a:lnTo>
                  <a:pt x="1963626" y="1637"/>
                </a:lnTo>
                <a:lnTo>
                  <a:pt x="3402187" y="0"/>
                </a:lnTo>
                <a:cubicBezTo>
                  <a:pt x="3406541" y="631371"/>
                  <a:pt x="3391604" y="1212818"/>
                  <a:pt x="3395958" y="1844189"/>
                </a:cubicBezTo>
                <a:lnTo>
                  <a:pt x="2761710" y="2597244"/>
                </a:lnTo>
                <a:lnTo>
                  <a:pt x="0" y="2603758"/>
                </a:lnTo>
                <a:close/>
              </a:path>
            </a:pathLst>
          </a:custGeom>
          <a:solidFill>
            <a:srgbClr val="FAC0BC">
              <a:alpha val="50000"/>
            </a:srgbClr>
          </a:solidFill>
          <a:ln w="12700">
            <a:miter lim="400000"/>
          </a:ln>
        </p:spPr>
        <p:txBody>
          <a:bodyPr lIns="34289" rIns="34289" anchor="ctr"/>
          <a:lstStyle/>
          <a:p>
            <a:pPr defTabSz="685800" hangingPunct="0">
              <a:defRPr/>
            </a:pPr>
            <a:endParaRPr lang="en-US" sz="1350" kern="0" dirty="0">
              <a:solidFill>
                <a:srgbClr val="00326C"/>
              </a:solidFill>
              <a:latin typeface="Arial"/>
              <a:ea typeface="Arial"/>
              <a:cs typeface="Arial"/>
              <a:sym typeface="Arial"/>
            </a:endParaRPr>
          </a:p>
        </p:txBody>
      </p:sp>
      <p:sp>
        <p:nvSpPr>
          <p:cNvPr id="18" name="Content Placeholder 4">
            <a:extLst>
              <a:ext uri="{FF2B5EF4-FFF2-40B4-BE49-F238E27FC236}">
                <a16:creationId xmlns:a16="http://schemas.microsoft.com/office/drawing/2014/main" id="{E89BBE9D-FD19-9EF2-1940-014AFC3970FF}"/>
              </a:ext>
            </a:extLst>
          </p:cNvPr>
          <p:cNvSpPr>
            <a:spLocks noGrp="1"/>
          </p:cNvSpPr>
          <p:nvPr>
            <p:ph sz="quarter" idx="10"/>
          </p:nvPr>
        </p:nvSpPr>
        <p:spPr>
          <a:xfrm>
            <a:off x="220266" y="2020491"/>
            <a:ext cx="2571750" cy="3661172"/>
          </a:xfrm>
        </p:spPr>
        <p:txBody>
          <a:bodyPr rtlCol="0">
            <a:normAutofit/>
          </a:bodyPr>
          <a:lstStyle/>
          <a:p>
            <a:pPr marL="0" indent="0">
              <a:buNone/>
              <a:defRPr/>
            </a:pPr>
            <a:r>
              <a:rPr lang="en-US"/>
              <a:t>AWHPs have operational limits at low ambient temperature</a:t>
            </a:r>
          </a:p>
          <a:p>
            <a:pPr lvl="1">
              <a:buFont typeface="Arial" panose="020B0604020202020204" pitchFamily="34" charset="0"/>
              <a:buChar char="•"/>
              <a:defRPr/>
            </a:pPr>
            <a:r>
              <a:rPr lang="en-US"/>
              <a:t>Capacity and hot water temperature drop dramatically</a:t>
            </a:r>
          </a:p>
          <a:p>
            <a:pPr lvl="1">
              <a:buFont typeface="Arial" panose="020B0604020202020204" pitchFamily="34" charset="0"/>
              <a:buChar char="•"/>
              <a:defRPr/>
            </a:pPr>
            <a:r>
              <a:rPr lang="en-US"/>
              <a:t>Storage extends the map</a:t>
            </a:r>
          </a:p>
          <a:p>
            <a:pPr>
              <a:defRPr/>
            </a:pPr>
            <a:endParaRPr lang="en-US"/>
          </a:p>
          <a:p>
            <a:pPr>
              <a:defRPr/>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946" name="Straight Connector 63">
            <a:extLst>
              <a:ext uri="{FF2B5EF4-FFF2-40B4-BE49-F238E27FC236}">
                <a16:creationId xmlns:a16="http://schemas.microsoft.com/office/drawing/2014/main" id="{56FA5589-DD42-4B5D-D66A-C217B801A11B}"/>
              </a:ext>
            </a:extLst>
          </p:cNvPr>
          <p:cNvCxnSpPr>
            <a:cxnSpLocks noChangeShapeType="1"/>
          </p:cNvCxnSpPr>
          <p:nvPr/>
        </p:nvCxnSpPr>
        <p:spPr bwMode="auto">
          <a:xfrm>
            <a:off x="6090047" y="2062163"/>
            <a:ext cx="617934" cy="0"/>
          </a:xfrm>
          <a:prstGeom prst="line">
            <a:avLst/>
          </a:prstGeom>
          <a:noFill/>
          <a:ln w="76200" cap="rnd" algn="ctr">
            <a:solidFill>
              <a:srgbClr val="D9D9D9"/>
            </a:solidFill>
            <a:round/>
            <a:headEnd/>
            <a:tailEnd/>
          </a:ln>
          <a:extLst>
            <a:ext uri="{909E8E84-426E-40DD-AFC4-6F175D3DCCD1}">
              <a14:hiddenFill xmlns:a14="http://schemas.microsoft.com/office/drawing/2010/main">
                <a:noFill/>
              </a14:hiddenFill>
            </a:ext>
          </a:extLst>
        </p:spPr>
      </p:cxnSp>
      <p:cxnSp>
        <p:nvCxnSpPr>
          <p:cNvPr id="82947" name="Straight Connector 60">
            <a:extLst>
              <a:ext uri="{FF2B5EF4-FFF2-40B4-BE49-F238E27FC236}">
                <a16:creationId xmlns:a16="http://schemas.microsoft.com/office/drawing/2014/main" id="{D82256E9-8599-698F-D83D-0E4F4F4998CE}"/>
              </a:ext>
            </a:extLst>
          </p:cNvPr>
          <p:cNvCxnSpPr>
            <a:cxnSpLocks noChangeShapeType="1"/>
          </p:cNvCxnSpPr>
          <p:nvPr/>
        </p:nvCxnSpPr>
        <p:spPr bwMode="auto">
          <a:xfrm>
            <a:off x="6076950" y="2362200"/>
            <a:ext cx="548879" cy="0"/>
          </a:xfrm>
          <a:prstGeom prst="line">
            <a:avLst/>
          </a:prstGeom>
          <a:noFill/>
          <a:ln w="76200" cap="rnd" algn="ctr">
            <a:solidFill>
              <a:srgbClr val="D9D9D9"/>
            </a:solidFill>
            <a:round/>
            <a:headEnd/>
            <a:tailEnd/>
          </a:ln>
          <a:extLst>
            <a:ext uri="{909E8E84-426E-40DD-AFC4-6F175D3DCCD1}">
              <a14:hiddenFill xmlns:a14="http://schemas.microsoft.com/office/drawing/2010/main">
                <a:noFill/>
              </a14:hiddenFill>
            </a:ext>
          </a:extLst>
        </p:spPr>
      </p:cxnSp>
      <p:cxnSp>
        <p:nvCxnSpPr>
          <p:cNvPr id="82948" name="Straight Connector 328">
            <a:extLst>
              <a:ext uri="{FF2B5EF4-FFF2-40B4-BE49-F238E27FC236}">
                <a16:creationId xmlns:a16="http://schemas.microsoft.com/office/drawing/2014/main" id="{921D6B12-4F41-2799-FA2A-2169727435FF}"/>
              </a:ext>
            </a:extLst>
          </p:cNvPr>
          <p:cNvCxnSpPr>
            <a:cxnSpLocks noChangeShapeType="1"/>
          </p:cNvCxnSpPr>
          <p:nvPr/>
        </p:nvCxnSpPr>
        <p:spPr bwMode="auto">
          <a:xfrm flipH="1" flipV="1">
            <a:off x="5204222" y="3504010"/>
            <a:ext cx="632222" cy="2381"/>
          </a:xfrm>
          <a:prstGeom prst="line">
            <a:avLst/>
          </a:prstGeom>
          <a:noFill/>
          <a:ln w="76200" cap="rnd" algn="ctr">
            <a:solidFill>
              <a:srgbClr val="D9D9D9"/>
            </a:solidFill>
            <a:round/>
            <a:headEnd/>
            <a:tailEnd/>
          </a:ln>
          <a:extLst>
            <a:ext uri="{909E8E84-426E-40DD-AFC4-6F175D3DCCD1}">
              <a14:hiddenFill xmlns:a14="http://schemas.microsoft.com/office/drawing/2010/main">
                <a:noFill/>
              </a14:hiddenFill>
            </a:ext>
          </a:extLst>
        </p:spPr>
      </p:cxnSp>
      <p:cxnSp>
        <p:nvCxnSpPr>
          <p:cNvPr id="82949" name="Straight Connector 329">
            <a:extLst>
              <a:ext uri="{FF2B5EF4-FFF2-40B4-BE49-F238E27FC236}">
                <a16:creationId xmlns:a16="http://schemas.microsoft.com/office/drawing/2014/main" id="{138D930E-8069-1E7B-918E-3EAA307E58F3}"/>
              </a:ext>
            </a:extLst>
          </p:cNvPr>
          <p:cNvCxnSpPr>
            <a:cxnSpLocks noChangeShapeType="1"/>
          </p:cNvCxnSpPr>
          <p:nvPr/>
        </p:nvCxnSpPr>
        <p:spPr bwMode="auto">
          <a:xfrm flipH="1">
            <a:off x="4660106" y="3505200"/>
            <a:ext cx="544116" cy="1191"/>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cxnSp>
        <p:nvCxnSpPr>
          <p:cNvPr id="82950" name="Straight Connector 200">
            <a:extLst>
              <a:ext uri="{FF2B5EF4-FFF2-40B4-BE49-F238E27FC236}">
                <a16:creationId xmlns:a16="http://schemas.microsoft.com/office/drawing/2014/main" id="{DE3CE228-90A5-459A-4B4C-E91E56BF8C81}"/>
              </a:ext>
            </a:extLst>
          </p:cNvPr>
          <p:cNvCxnSpPr>
            <a:cxnSpLocks noChangeShapeType="1"/>
          </p:cNvCxnSpPr>
          <p:nvPr/>
        </p:nvCxnSpPr>
        <p:spPr bwMode="auto">
          <a:xfrm flipV="1">
            <a:off x="4388644" y="2922985"/>
            <a:ext cx="0" cy="576263"/>
          </a:xfrm>
          <a:prstGeom prst="line">
            <a:avLst/>
          </a:prstGeom>
          <a:noFill/>
          <a:ln w="76200" cap="rnd" algn="ctr">
            <a:solidFill>
              <a:srgbClr val="00B0F0"/>
            </a:solidFill>
            <a:round/>
            <a:headEnd/>
            <a:tailEnd/>
          </a:ln>
          <a:extLst>
            <a:ext uri="{909E8E84-426E-40DD-AFC4-6F175D3DCCD1}">
              <a14:hiddenFill xmlns:a14="http://schemas.microsoft.com/office/drawing/2010/main">
                <a:noFill/>
              </a14:hiddenFill>
            </a:ext>
          </a:extLst>
        </p:spPr>
      </p:cxnSp>
      <p:sp>
        <p:nvSpPr>
          <p:cNvPr id="82951" name="Text Placeholder 2">
            <a:extLst>
              <a:ext uri="{FF2B5EF4-FFF2-40B4-BE49-F238E27FC236}">
                <a16:creationId xmlns:a16="http://schemas.microsoft.com/office/drawing/2014/main" id="{A1263AAE-8BFA-7A01-C56E-E899A837CF02}"/>
              </a:ext>
            </a:extLst>
          </p:cNvPr>
          <p:cNvSpPr>
            <a:spLocks noGrp="1" noChangeArrowheads="1"/>
          </p:cNvSpPr>
          <p:nvPr>
            <p:ph type="body" sz="quarter" idx="21"/>
          </p:nvPr>
        </p:nvSpPr>
        <p:spPr>
          <a:xfrm>
            <a:off x="221457" y="1152674"/>
            <a:ext cx="7322344" cy="461665"/>
          </a:xfrm>
        </p:spPr>
        <p:txBody>
          <a:bodyPr/>
          <a:lstStyle/>
          <a:p>
            <a:pPr defTabSz="913210"/>
            <a:r>
              <a:rPr lang="en-US" altLang="en-US" sz="2400" dirty="0">
                <a:solidFill>
                  <a:srgbClr val="FF0000"/>
                </a:solidFill>
                <a:latin typeface="Arial" panose="020B0604020202020204" pitchFamily="34" charset="0"/>
                <a:cs typeface="Arial" panose="020B0604020202020204" pitchFamily="34" charset="0"/>
                <a:sym typeface="Arial" panose="020B0604020202020204" pitchFamily="34" charset="0"/>
              </a:rPr>
              <a:t>Collecting energy</a:t>
            </a:r>
          </a:p>
        </p:txBody>
      </p:sp>
      <p:sp>
        <p:nvSpPr>
          <p:cNvPr id="82952" name="Text Placeholder 3">
            <a:extLst>
              <a:ext uri="{FF2B5EF4-FFF2-40B4-BE49-F238E27FC236}">
                <a16:creationId xmlns:a16="http://schemas.microsoft.com/office/drawing/2014/main" id="{4F7E6FB6-12B4-0613-35E4-402DAF45C141}"/>
              </a:ext>
            </a:extLst>
          </p:cNvPr>
          <p:cNvSpPr>
            <a:spLocks noGrp="1" noChangeArrowheads="1"/>
          </p:cNvSpPr>
          <p:nvPr>
            <p:ph type="body" sz="quarter" idx="25"/>
          </p:nvPr>
        </p:nvSpPr>
        <p:spPr>
          <a:xfrm>
            <a:off x="220266" y="1568493"/>
            <a:ext cx="7323534" cy="253916"/>
          </a:xfrm>
        </p:spPr>
        <p:txBody>
          <a:bodyPr/>
          <a:lstStyle/>
          <a:p>
            <a:pPr defTabSz="913210"/>
            <a:r>
              <a:rPr lang="en-US" altLang="en-US" dirty="0">
                <a:latin typeface="Arial" panose="020B0604020202020204" pitchFamily="34" charset="0"/>
                <a:cs typeface="Arial" panose="020B0604020202020204" pitchFamily="34" charset="0"/>
                <a:sym typeface="Arial" panose="020B0604020202020204" pitchFamily="34" charset="0"/>
              </a:rPr>
              <a:t>Trickle heater</a:t>
            </a:r>
          </a:p>
        </p:txBody>
      </p:sp>
      <p:cxnSp>
        <p:nvCxnSpPr>
          <p:cNvPr id="82953" name="Straight Connector 5">
            <a:extLst>
              <a:ext uri="{FF2B5EF4-FFF2-40B4-BE49-F238E27FC236}">
                <a16:creationId xmlns:a16="http://schemas.microsoft.com/office/drawing/2014/main" id="{B2677375-1A9C-E776-9698-D96B5FA8F8A2}"/>
              </a:ext>
            </a:extLst>
          </p:cNvPr>
          <p:cNvCxnSpPr>
            <a:cxnSpLocks noChangeShapeType="1"/>
          </p:cNvCxnSpPr>
          <p:nvPr/>
        </p:nvCxnSpPr>
        <p:spPr bwMode="auto">
          <a:xfrm flipV="1">
            <a:off x="4387454" y="2413398"/>
            <a:ext cx="0" cy="411956"/>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grpSp>
        <p:nvGrpSpPr>
          <p:cNvPr id="82954" name="ACX Loop">
            <a:extLst>
              <a:ext uri="{FF2B5EF4-FFF2-40B4-BE49-F238E27FC236}">
                <a16:creationId xmlns:a16="http://schemas.microsoft.com/office/drawing/2014/main" id="{4D2DB3C5-6760-7DF0-84C3-7EEDB631835D}"/>
              </a:ext>
            </a:extLst>
          </p:cNvPr>
          <p:cNvGrpSpPr>
            <a:grpSpLocks/>
          </p:cNvGrpSpPr>
          <p:nvPr/>
        </p:nvGrpSpPr>
        <p:grpSpPr bwMode="auto">
          <a:xfrm>
            <a:off x="4208860" y="1902619"/>
            <a:ext cx="2175272" cy="1600200"/>
            <a:chOff x="5612062" y="1394071"/>
            <a:chExt cx="2899837" cy="2133367"/>
          </a:xfrm>
        </p:grpSpPr>
        <p:cxnSp>
          <p:nvCxnSpPr>
            <p:cNvPr id="83086" name="Straight Connector 17">
              <a:extLst>
                <a:ext uri="{FF2B5EF4-FFF2-40B4-BE49-F238E27FC236}">
                  <a16:creationId xmlns:a16="http://schemas.microsoft.com/office/drawing/2014/main" id="{71D45F78-FF7C-1ECE-CBA3-D87B19922CC6}"/>
                </a:ext>
              </a:extLst>
            </p:cNvPr>
            <p:cNvCxnSpPr>
              <a:cxnSpLocks noChangeShapeType="1"/>
            </p:cNvCxnSpPr>
            <p:nvPr/>
          </p:nvCxnSpPr>
          <p:spPr bwMode="auto">
            <a:xfrm>
              <a:off x="8113509" y="1600423"/>
              <a:ext cx="0" cy="382546"/>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83087" name="Straight Connector 7">
              <a:extLst>
                <a:ext uri="{FF2B5EF4-FFF2-40B4-BE49-F238E27FC236}">
                  <a16:creationId xmlns:a16="http://schemas.microsoft.com/office/drawing/2014/main" id="{FE26159D-BA44-8228-9237-E4DCFD58E812}"/>
                </a:ext>
              </a:extLst>
            </p:cNvPr>
            <p:cNvCxnSpPr>
              <a:cxnSpLocks noChangeShapeType="1"/>
            </p:cNvCxnSpPr>
            <p:nvPr/>
          </p:nvCxnSpPr>
          <p:spPr bwMode="auto">
            <a:xfrm>
              <a:off x="6902465" y="2006779"/>
              <a:ext cx="822176" cy="0"/>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7AB5957-18D9-3A08-48E6-FE673B011DA2}"/>
                </a:ext>
              </a:extLst>
            </p:cNvPr>
            <p:cNvCxnSpPr>
              <a:cxnSpLocks/>
            </p:cNvCxnSpPr>
            <p:nvPr/>
          </p:nvCxnSpPr>
          <p:spPr>
            <a:xfrm>
              <a:off x="6234863" y="1606518"/>
              <a:ext cx="1878594" cy="0"/>
            </a:xfrm>
            <a:prstGeom prst="line">
              <a:avLst/>
            </a:prstGeom>
            <a:noFill/>
            <a:ln w="76200" cap="rnd">
              <a:solidFill>
                <a:srgbClr val="FFFF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C0599427-3313-D95D-30A6-AEBB62C6B49D}"/>
                </a:ext>
              </a:extLst>
            </p:cNvPr>
            <p:cNvCxnSpPr/>
            <p:nvPr/>
          </p:nvCxnSpPr>
          <p:spPr bwMode="auto">
            <a:xfrm flipH="1">
              <a:off x="5932679" y="2678219"/>
              <a:ext cx="223796" cy="1587"/>
            </a:xfrm>
            <a:prstGeom prst="line">
              <a:avLst/>
            </a:prstGeom>
            <a:solidFill>
              <a:schemeClr val="accent1"/>
            </a:solidFill>
            <a:ln w="76200" cap="rnd" cmpd="sng" algn="ctr">
              <a:solidFill>
                <a:schemeClr val="bg1">
                  <a:lumMod val="85000"/>
                </a:schemeClr>
              </a:solidFill>
              <a:prstDash val="solid"/>
              <a:round/>
              <a:headEnd type="none" w="med" len="med"/>
              <a:tailEnd type="none" w="med" len="med"/>
            </a:ln>
            <a:effectLst/>
          </p:spPr>
        </p:cxnSp>
        <p:cxnSp>
          <p:nvCxnSpPr>
            <p:cNvPr id="83090" name="Straight Connector 11">
              <a:extLst>
                <a:ext uri="{FF2B5EF4-FFF2-40B4-BE49-F238E27FC236}">
                  <a16:creationId xmlns:a16="http://schemas.microsoft.com/office/drawing/2014/main" id="{B13A50B3-AC8D-863F-711F-75271F8CF3D8}"/>
                </a:ext>
              </a:extLst>
            </p:cNvPr>
            <p:cNvCxnSpPr>
              <a:cxnSpLocks noChangeShapeType="1"/>
            </p:cNvCxnSpPr>
            <p:nvPr/>
          </p:nvCxnSpPr>
          <p:spPr bwMode="auto">
            <a:xfrm rot="5400000" flipV="1">
              <a:off x="6262025" y="1659979"/>
              <a:ext cx="0" cy="823763"/>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83091" name="Straight Connector 12">
              <a:extLst>
                <a:ext uri="{FF2B5EF4-FFF2-40B4-BE49-F238E27FC236}">
                  <a16:creationId xmlns:a16="http://schemas.microsoft.com/office/drawing/2014/main" id="{9D4E2E20-AE38-072B-C557-1E05FBCD73BF}"/>
                </a:ext>
              </a:extLst>
            </p:cNvPr>
            <p:cNvCxnSpPr>
              <a:cxnSpLocks noChangeShapeType="1"/>
            </p:cNvCxnSpPr>
            <p:nvPr/>
          </p:nvCxnSpPr>
          <p:spPr bwMode="auto">
            <a:xfrm flipH="1">
              <a:off x="5951726" y="2678219"/>
              <a:ext cx="223796" cy="1587"/>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grpSp>
          <p:nvGrpSpPr>
            <p:cNvPr id="15" name="Group 14">
              <a:extLst>
                <a:ext uri="{FF2B5EF4-FFF2-40B4-BE49-F238E27FC236}">
                  <a16:creationId xmlns:a16="http://schemas.microsoft.com/office/drawing/2014/main" id="{544966C4-6A53-7CEA-B160-679614AF9697}"/>
                </a:ext>
              </a:extLst>
            </p:cNvPr>
            <p:cNvGrpSpPr/>
            <p:nvPr/>
          </p:nvGrpSpPr>
          <p:grpSpPr>
            <a:xfrm>
              <a:off x="5612062" y="2569266"/>
              <a:ext cx="361823" cy="206376"/>
              <a:chOff x="6044066" y="2311690"/>
              <a:chExt cx="361823" cy="206376"/>
            </a:xfrm>
            <a:solidFill>
              <a:schemeClr val="bg1">
                <a:lumMod val="85000"/>
              </a:schemeClr>
            </a:solidFill>
          </p:grpSpPr>
          <p:sp>
            <p:nvSpPr>
              <p:cNvPr id="44" name="Line 100">
                <a:extLst>
                  <a:ext uri="{FF2B5EF4-FFF2-40B4-BE49-F238E27FC236}">
                    <a16:creationId xmlns:a16="http://schemas.microsoft.com/office/drawing/2014/main" id="{54AE25F4-8700-7ACD-A422-2093A4826ABD}"/>
                  </a:ext>
                </a:extLst>
              </p:cNvPr>
              <p:cNvSpPr>
                <a:spLocks noChangeAspect="1" noChangeShapeType="1"/>
              </p:cNvSpPr>
              <p:nvPr/>
            </p:nvSpPr>
            <p:spPr bwMode="auto">
              <a:xfrm rot="16200000" flipV="1">
                <a:off x="6257948" y="2358523"/>
                <a:ext cx="0" cy="115094"/>
              </a:xfrm>
              <a:prstGeom prst="line">
                <a:avLst/>
              </a:prstGeom>
              <a:grpFill/>
              <a:ln w="38100">
                <a:solidFill>
                  <a:schemeClr val="tx1"/>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45" name="Rectangle 101">
                <a:extLst>
                  <a:ext uri="{FF2B5EF4-FFF2-40B4-BE49-F238E27FC236}">
                    <a16:creationId xmlns:a16="http://schemas.microsoft.com/office/drawing/2014/main" id="{F9C426D5-AB28-248A-B77B-8F03A6AFB3D4}"/>
                  </a:ext>
                </a:extLst>
              </p:cNvPr>
              <p:cNvSpPr>
                <a:spLocks noChangeArrowheads="1"/>
              </p:cNvSpPr>
              <p:nvPr/>
            </p:nvSpPr>
            <p:spPr bwMode="auto">
              <a:xfrm rot="10800000" flipV="1">
                <a:off x="6044066" y="2341055"/>
                <a:ext cx="171780" cy="142875"/>
              </a:xfrm>
              <a:prstGeom prst="rect">
                <a:avLst/>
              </a:prstGeom>
              <a:grpFill/>
              <a:ln w="19050" algn="ctr">
                <a:solidFill>
                  <a:schemeClr val="tx1"/>
                </a:solidFill>
                <a:miter lim="800000"/>
                <a:headEnd/>
                <a:tailEnd/>
              </a:ln>
            </p:spPr>
            <p:txBody>
              <a:bodyPr wrap="none" lIns="0" tIns="0" rIns="0" bIns="0"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71478" eaLnBrk="1" fontAlgn="base" hangingPunct="1">
                  <a:spcBef>
                    <a:spcPct val="0"/>
                  </a:spcBef>
                  <a:spcAft>
                    <a:spcPct val="0"/>
                  </a:spcAft>
                  <a:defRPr/>
                </a:pPr>
                <a:r>
                  <a:rPr lang="en-US" altLang="en-US" sz="750" b="1">
                    <a:solidFill>
                      <a:srgbClr val="555555"/>
                    </a:solidFill>
                    <a:ea typeface="ＭＳ Ｐゴシック" panose="020B0600070205080204" pitchFamily="34" charset="-128"/>
                    <a:sym typeface="Helvetica Neue"/>
                  </a:rPr>
                  <a:t>M</a:t>
                </a:r>
              </a:p>
            </p:txBody>
          </p:sp>
          <p:sp>
            <p:nvSpPr>
              <p:cNvPr id="46" name="Freeform 98">
                <a:extLst>
                  <a:ext uri="{FF2B5EF4-FFF2-40B4-BE49-F238E27FC236}">
                    <a16:creationId xmlns:a16="http://schemas.microsoft.com/office/drawing/2014/main" id="{1320A33E-AB74-CD5A-DD34-CB8623C84055}"/>
                  </a:ext>
                </a:extLst>
              </p:cNvPr>
              <p:cNvSpPr>
                <a:spLocks/>
              </p:cNvSpPr>
              <p:nvPr/>
            </p:nvSpPr>
            <p:spPr bwMode="auto">
              <a:xfrm rot="16200000" flipH="1">
                <a:off x="6295157" y="2367159"/>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chemeClr val="tx1"/>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47" name="Freeform 98">
                <a:extLst>
                  <a:ext uri="{FF2B5EF4-FFF2-40B4-BE49-F238E27FC236}">
                    <a16:creationId xmlns:a16="http://schemas.microsoft.com/office/drawing/2014/main" id="{AA15220A-9E8C-0F14-37D2-6EDE84AC7D0D}"/>
                  </a:ext>
                </a:extLst>
              </p:cNvPr>
              <p:cNvSpPr>
                <a:spLocks/>
              </p:cNvSpPr>
              <p:nvPr/>
            </p:nvSpPr>
            <p:spPr bwMode="auto">
              <a:xfrm rot="10800000" flipH="1">
                <a:off x="6230663" y="2311690"/>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chemeClr val="tx1"/>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48" name="Freeform 99">
                <a:extLst>
                  <a:ext uri="{FF2B5EF4-FFF2-40B4-BE49-F238E27FC236}">
                    <a16:creationId xmlns:a16="http://schemas.microsoft.com/office/drawing/2014/main" id="{CA0CD934-65D9-86A9-1DEB-EA0F9EA07E1F}"/>
                  </a:ext>
                </a:extLst>
              </p:cNvPr>
              <p:cNvSpPr>
                <a:spLocks/>
              </p:cNvSpPr>
              <p:nvPr/>
            </p:nvSpPr>
            <p:spPr bwMode="auto">
              <a:xfrm rot="10800000" flipH="1" flipV="1">
                <a:off x="6230663" y="2415475"/>
                <a:ext cx="114102" cy="102591"/>
              </a:xfrm>
              <a:custGeom>
                <a:avLst/>
                <a:gdLst>
                  <a:gd name="T0" fmla="*/ 539 w 96"/>
                  <a:gd name="T1" fmla="*/ 0 h 90"/>
                  <a:gd name="T2" fmla="*/ 1197 w 96"/>
                  <a:gd name="T3" fmla="*/ 0 h 90"/>
                  <a:gd name="T4" fmla="*/ 1729 w 96"/>
                  <a:gd name="T5" fmla="*/ 44 h 90"/>
                  <a:gd name="T6" fmla="*/ 0 w 96"/>
                  <a:gd name="T7" fmla="*/ 44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chemeClr val="tx1"/>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grpSp>
        <p:cxnSp>
          <p:nvCxnSpPr>
            <p:cNvPr id="16" name="Straight Arrow Connector 15">
              <a:extLst>
                <a:ext uri="{FF2B5EF4-FFF2-40B4-BE49-F238E27FC236}">
                  <a16:creationId xmlns:a16="http://schemas.microsoft.com/office/drawing/2014/main" id="{38598556-5543-2502-EA25-1E538B719CFC}"/>
                </a:ext>
              </a:extLst>
            </p:cNvPr>
            <p:cNvCxnSpPr>
              <a:cxnSpLocks/>
            </p:cNvCxnSpPr>
            <p:nvPr/>
          </p:nvCxnSpPr>
          <p:spPr bwMode="auto">
            <a:xfrm flipV="1">
              <a:off x="5940742" y="3047089"/>
              <a:ext cx="0" cy="120932"/>
            </a:xfrm>
            <a:prstGeom prst="straightConnector1">
              <a:avLst/>
            </a:prstGeom>
            <a:solidFill>
              <a:schemeClr val="accent1"/>
            </a:solidFill>
            <a:ln w="50800" cap="flat" cmpd="sng" algn="ctr">
              <a:solidFill>
                <a:srgbClr val="00B0F0"/>
              </a:solidFill>
              <a:prstDash val="solid"/>
              <a:round/>
              <a:headEnd type="none" w="med" len="med"/>
              <a:tailEnd type="triangle"/>
            </a:ln>
            <a:effectLst>
              <a:glow rad="63500">
                <a:schemeClr val="bg1"/>
              </a:glow>
              <a:outerShdw blurRad="63500" dist="35921" dir="2700000" algn="ctr" rotWithShape="0">
                <a:schemeClr val="bg2"/>
              </a:outerShdw>
            </a:effectLst>
          </p:spPr>
        </p:cxnSp>
        <p:grpSp>
          <p:nvGrpSpPr>
            <p:cNvPr id="17" name="Group 16">
              <a:extLst>
                <a:ext uri="{FF2B5EF4-FFF2-40B4-BE49-F238E27FC236}">
                  <a16:creationId xmlns:a16="http://schemas.microsoft.com/office/drawing/2014/main" id="{BF420D87-8B6A-EA36-1378-8B955E257DF4}"/>
                </a:ext>
              </a:extLst>
            </p:cNvPr>
            <p:cNvGrpSpPr/>
            <p:nvPr/>
          </p:nvGrpSpPr>
          <p:grpSpPr>
            <a:xfrm>
              <a:off x="5612062" y="2569266"/>
              <a:ext cx="361823" cy="206376"/>
              <a:chOff x="6044066" y="2311690"/>
              <a:chExt cx="361823" cy="206376"/>
            </a:xfrm>
            <a:solidFill>
              <a:schemeClr val="bg1">
                <a:lumMod val="85000"/>
              </a:schemeClr>
            </a:solidFill>
          </p:grpSpPr>
          <p:sp>
            <p:nvSpPr>
              <p:cNvPr id="39" name="Line 100">
                <a:extLst>
                  <a:ext uri="{FF2B5EF4-FFF2-40B4-BE49-F238E27FC236}">
                    <a16:creationId xmlns:a16="http://schemas.microsoft.com/office/drawing/2014/main" id="{3E69CA5C-EFFE-5B31-C25C-133F26C380E5}"/>
                  </a:ext>
                </a:extLst>
              </p:cNvPr>
              <p:cNvSpPr>
                <a:spLocks noChangeAspect="1" noChangeShapeType="1"/>
              </p:cNvSpPr>
              <p:nvPr/>
            </p:nvSpPr>
            <p:spPr bwMode="auto">
              <a:xfrm rot="16200000" flipV="1">
                <a:off x="6257948" y="2358523"/>
                <a:ext cx="0" cy="115094"/>
              </a:xfrm>
              <a:prstGeom prst="line">
                <a:avLst/>
              </a:prstGeom>
              <a:grpFill/>
              <a:ln w="38100">
                <a:solidFill>
                  <a:schemeClr val="tx1"/>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useBgFill="1">
            <p:nvSpPr>
              <p:cNvPr id="40" name="Rectangle 101">
                <a:extLst>
                  <a:ext uri="{FF2B5EF4-FFF2-40B4-BE49-F238E27FC236}">
                    <a16:creationId xmlns:a16="http://schemas.microsoft.com/office/drawing/2014/main" id="{1119A78E-05C8-5941-F8BD-485D360FBEF8}"/>
                  </a:ext>
                </a:extLst>
              </p:cNvPr>
              <p:cNvSpPr>
                <a:spLocks noChangeArrowheads="1"/>
              </p:cNvSpPr>
              <p:nvPr/>
            </p:nvSpPr>
            <p:spPr bwMode="auto">
              <a:xfrm rot="10800000" flipV="1">
                <a:off x="6044066" y="2341055"/>
                <a:ext cx="171780" cy="142875"/>
              </a:xfrm>
              <a:prstGeom prst="rect">
                <a:avLst/>
              </a:prstGeom>
              <a:ln w="19050" algn="ctr">
                <a:solidFill>
                  <a:schemeClr val="tx1"/>
                </a:solidFill>
                <a:miter lim="800000"/>
                <a:headEnd/>
                <a:tailEnd/>
              </a:ln>
            </p:spPr>
            <p:txBody>
              <a:bodyPr wrap="none" lIns="0" tIns="0" rIns="0" bIns="0"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71478" eaLnBrk="1" fontAlgn="base" hangingPunct="1">
                  <a:spcBef>
                    <a:spcPct val="0"/>
                  </a:spcBef>
                  <a:spcAft>
                    <a:spcPct val="0"/>
                  </a:spcAft>
                  <a:defRPr/>
                </a:pPr>
                <a:r>
                  <a:rPr lang="en-US" altLang="en-US" sz="750" b="1">
                    <a:solidFill>
                      <a:srgbClr val="555555"/>
                    </a:solidFill>
                    <a:ea typeface="ＭＳ Ｐゴシック" panose="020B0600070205080204" pitchFamily="34" charset="-128"/>
                    <a:sym typeface="Helvetica Neue"/>
                  </a:rPr>
                  <a:t>M</a:t>
                </a:r>
              </a:p>
            </p:txBody>
          </p:sp>
          <p:sp>
            <p:nvSpPr>
              <p:cNvPr id="41" name="Freeform 98">
                <a:extLst>
                  <a:ext uri="{FF2B5EF4-FFF2-40B4-BE49-F238E27FC236}">
                    <a16:creationId xmlns:a16="http://schemas.microsoft.com/office/drawing/2014/main" id="{747F117F-561A-2292-2A82-05252E83E601}"/>
                  </a:ext>
                </a:extLst>
              </p:cNvPr>
              <p:cNvSpPr>
                <a:spLocks/>
              </p:cNvSpPr>
              <p:nvPr/>
            </p:nvSpPr>
            <p:spPr bwMode="auto">
              <a:xfrm rot="16200000" flipH="1">
                <a:off x="6295157" y="2367159"/>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FFFF00"/>
              </a:solidFill>
              <a:ln w="9525">
                <a:solidFill>
                  <a:srgbClr val="D9D9D9"/>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42" name="Freeform 98">
                <a:extLst>
                  <a:ext uri="{FF2B5EF4-FFF2-40B4-BE49-F238E27FC236}">
                    <a16:creationId xmlns:a16="http://schemas.microsoft.com/office/drawing/2014/main" id="{FAB37C02-423D-6E13-37BD-46AF4FB4BC30}"/>
                  </a:ext>
                </a:extLst>
              </p:cNvPr>
              <p:cNvSpPr>
                <a:spLocks/>
              </p:cNvSpPr>
              <p:nvPr/>
            </p:nvSpPr>
            <p:spPr bwMode="auto">
              <a:xfrm rot="10800000" flipH="1">
                <a:off x="6230663" y="2311690"/>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9D9D9"/>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43" name="Freeform 99">
                <a:extLst>
                  <a:ext uri="{FF2B5EF4-FFF2-40B4-BE49-F238E27FC236}">
                    <a16:creationId xmlns:a16="http://schemas.microsoft.com/office/drawing/2014/main" id="{EE4D306C-1E56-347B-EB05-A1AAC01D8736}"/>
                  </a:ext>
                </a:extLst>
              </p:cNvPr>
              <p:cNvSpPr>
                <a:spLocks/>
              </p:cNvSpPr>
              <p:nvPr/>
            </p:nvSpPr>
            <p:spPr bwMode="auto">
              <a:xfrm rot="10800000" flipH="1" flipV="1">
                <a:off x="6230663" y="2415475"/>
                <a:ext cx="114102" cy="102591"/>
              </a:xfrm>
              <a:custGeom>
                <a:avLst/>
                <a:gdLst>
                  <a:gd name="T0" fmla="*/ 539 w 96"/>
                  <a:gd name="T1" fmla="*/ 0 h 90"/>
                  <a:gd name="T2" fmla="*/ 1197 w 96"/>
                  <a:gd name="T3" fmla="*/ 0 h 90"/>
                  <a:gd name="T4" fmla="*/ 1729 w 96"/>
                  <a:gd name="T5" fmla="*/ 44 h 90"/>
                  <a:gd name="T6" fmla="*/ 0 w 96"/>
                  <a:gd name="T7" fmla="*/ 44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F0"/>
              </a:solidFill>
              <a:ln w="9525">
                <a:solidFill>
                  <a:srgbClr val="D9D9D9"/>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grpSp>
        <p:grpSp>
          <p:nvGrpSpPr>
            <p:cNvPr id="19" name="Group 180">
              <a:extLst>
                <a:ext uri="{FF2B5EF4-FFF2-40B4-BE49-F238E27FC236}">
                  <a16:creationId xmlns:a16="http://schemas.microsoft.com/office/drawing/2014/main" id="{EA3CFC84-FA4B-A9F8-F4F0-D294A75FCD10}"/>
                </a:ext>
              </a:extLst>
            </p:cNvPr>
            <p:cNvGrpSpPr>
              <a:grpSpLocks/>
            </p:cNvGrpSpPr>
            <p:nvPr/>
          </p:nvGrpSpPr>
          <p:grpSpPr bwMode="auto">
            <a:xfrm flipH="1">
              <a:off x="7888950" y="1709772"/>
              <a:ext cx="274317" cy="177820"/>
              <a:chOff x="3917104" y="4679428"/>
              <a:chExt cx="360839" cy="247650"/>
            </a:xfrm>
            <a:solidFill>
              <a:schemeClr val="bg1">
                <a:lumMod val="85000"/>
              </a:schemeClr>
            </a:solidFill>
          </p:grpSpPr>
          <p:sp>
            <p:nvSpPr>
              <p:cNvPr id="35" name="Line 100">
                <a:extLst>
                  <a:ext uri="{FF2B5EF4-FFF2-40B4-BE49-F238E27FC236}">
                    <a16:creationId xmlns:a16="http://schemas.microsoft.com/office/drawing/2014/main" id="{A67999B6-6713-076B-897F-C755C88F8BA5}"/>
                  </a:ext>
                </a:extLst>
              </p:cNvPr>
              <p:cNvSpPr>
                <a:spLocks noChangeAspect="1" noChangeShapeType="1"/>
              </p:cNvSpPr>
              <p:nvPr/>
            </p:nvSpPr>
            <p:spPr bwMode="auto">
              <a:xfrm rot="5400000" flipV="1">
                <a:off x="4021284" y="4732765"/>
                <a:ext cx="0" cy="138113"/>
              </a:xfrm>
              <a:prstGeom prst="line">
                <a:avLst/>
              </a:prstGeom>
              <a:grpFill/>
              <a:ln w="38100">
                <a:solidFill>
                  <a:schemeClr val="tx1"/>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36" name="Freeform 98">
                <a:extLst>
                  <a:ext uri="{FF2B5EF4-FFF2-40B4-BE49-F238E27FC236}">
                    <a16:creationId xmlns:a16="http://schemas.microsoft.com/office/drawing/2014/main" id="{75FCD5FF-408D-C844-BAC7-083F2D4C67E0}"/>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9D9D9"/>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37" name="Freeform 99">
                <a:extLst>
                  <a:ext uri="{FF2B5EF4-FFF2-40B4-BE49-F238E27FC236}">
                    <a16:creationId xmlns:a16="http://schemas.microsoft.com/office/drawing/2014/main" id="{921B0F29-2FFC-0579-FE40-1C0EC6ED3AD3}"/>
                  </a:ext>
                </a:extLst>
              </p:cNvPr>
              <p:cNvSpPr>
                <a:spLocks/>
              </p:cNvSpPr>
              <p:nvPr/>
            </p:nvSpPr>
            <p:spPr bwMode="auto">
              <a:xfrm flipH="1" flipV="1">
                <a:off x="3917104" y="4679428"/>
                <a:ext cx="136922" cy="123109"/>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9D9D9"/>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useBgFill="1">
            <p:nvSpPr>
              <p:cNvPr id="38" name="Rectangle 101">
                <a:extLst>
                  <a:ext uri="{FF2B5EF4-FFF2-40B4-BE49-F238E27FC236}">
                    <a16:creationId xmlns:a16="http://schemas.microsoft.com/office/drawing/2014/main" id="{3E42C924-5802-E8D1-D5C3-0360F9B8DD18}"/>
                  </a:ext>
                </a:extLst>
              </p:cNvPr>
              <p:cNvSpPr>
                <a:spLocks noChangeArrowheads="1"/>
              </p:cNvSpPr>
              <p:nvPr/>
            </p:nvSpPr>
            <p:spPr bwMode="auto">
              <a:xfrm rot="10800000" flipV="1">
                <a:off x="4071807" y="4720390"/>
                <a:ext cx="206136" cy="171451"/>
              </a:xfrm>
              <a:prstGeom prst="rect">
                <a:avLst/>
              </a:prstGeom>
              <a:ln w="19050" algn="ctr">
                <a:solidFill>
                  <a:srgbClr val="00B050"/>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sp>
          <p:nvSpPr>
            <p:cNvPr id="20" name="Arc 19">
              <a:extLst>
                <a:ext uri="{FF2B5EF4-FFF2-40B4-BE49-F238E27FC236}">
                  <a16:creationId xmlns:a16="http://schemas.microsoft.com/office/drawing/2014/main" id="{CCC8197C-5399-BA23-A147-A6B3ACAE84C2}"/>
                </a:ext>
              </a:extLst>
            </p:cNvPr>
            <p:cNvSpPr/>
            <p:nvPr/>
          </p:nvSpPr>
          <p:spPr>
            <a:xfrm>
              <a:off x="6097749" y="1921063"/>
              <a:ext cx="274587" cy="274608"/>
            </a:xfrm>
            <a:prstGeom prst="arc">
              <a:avLst>
                <a:gd name="adj1" fmla="val 16116466"/>
                <a:gd name="adj2" fmla="val 5645015"/>
              </a:avLst>
            </a:prstGeom>
            <a:noFill/>
            <a:ln w="76200" cap="rnd" cmpd="sng" algn="ctr">
              <a:solidFill>
                <a:srgbClr val="FFFF00"/>
              </a:solidFill>
              <a:prstDash val="solid"/>
              <a:round/>
              <a:headEnd type="none" w="med" len="med"/>
              <a:tailEnd type="none" w="med" len="med"/>
            </a:ln>
            <a:effectLst>
              <a:outerShdw blurRad="63500" dist="35921" dir="2700000" algn="ctr" rotWithShape="0">
                <a:srgbClr val="FFFFFF"/>
              </a:outerShdw>
            </a:effectLst>
          </p:spPr>
          <p:txBody>
            <a:bodyPr spcFirstLastPara="1" lIns="68579" tIns="34289" rIns="68579" bIns="34289" spcCol="38100"/>
            <a:lstStyle/>
            <a:p>
              <a:pPr defTabSz="685800" latinLnBrk="1" hangingPunct="0">
                <a:defRPr/>
              </a:pPr>
              <a:endParaRPr lang="en-US" sz="1350">
                <a:solidFill>
                  <a:srgbClr val="000000"/>
                </a:solidFill>
                <a:latin typeface="Arial" panose="020B0604020202020204"/>
              </a:endParaRPr>
            </a:p>
          </p:txBody>
        </p:sp>
        <p:cxnSp>
          <p:nvCxnSpPr>
            <p:cNvPr id="21" name="Straight Arrow Connector 20">
              <a:extLst>
                <a:ext uri="{FF2B5EF4-FFF2-40B4-BE49-F238E27FC236}">
                  <a16:creationId xmlns:a16="http://schemas.microsoft.com/office/drawing/2014/main" id="{52BFF628-902C-00A9-5C30-C7CB563AAB53}"/>
                </a:ext>
              </a:extLst>
            </p:cNvPr>
            <p:cNvCxnSpPr>
              <a:cxnSpLocks/>
            </p:cNvCxnSpPr>
            <p:nvPr/>
          </p:nvCxnSpPr>
          <p:spPr bwMode="auto">
            <a:xfrm rot="5340000" flipV="1">
              <a:off x="7391326" y="1957486"/>
              <a:ext cx="0" cy="120932"/>
            </a:xfrm>
            <a:prstGeom prst="straightConnector1">
              <a:avLst/>
            </a:prstGeom>
            <a:solidFill>
              <a:schemeClr val="accent1"/>
            </a:solidFill>
            <a:ln w="50800" cap="flat" cmpd="sng" algn="ctr">
              <a:solidFill>
                <a:srgbClr val="00B05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22" name="Straight Arrow Connector 21">
              <a:extLst>
                <a:ext uri="{FF2B5EF4-FFF2-40B4-BE49-F238E27FC236}">
                  <a16:creationId xmlns:a16="http://schemas.microsoft.com/office/drawing/2014/main" id="{79AD8E7C-1EC0-1883-9892-FAFC7F36E11B}"/>
                </a:ext>
              </a:extLst>
            </p:cNvPr>
            <p:cNvCxnSpPr>
              <a:cxnSpLocks/>
            </p:cNvCxnSpPr>
            <p:nvPr/>
          </p:nvCxnSpPr>
          <p:spPr bwMode="auto">
            <a:xfrm rot="16260000" flipH="1" flipV="1">
              <a:off x="6952494" y="1531728"/>
              <a:ext cx="0" cy="120932"/>
            </a:xfrm>
            <a:prstGeom prst="straightConnector1">
              <a:avLst/>
            </a:prstGeom>
            <a:solidFill>
              <a:schemeClr val="accent1"/>
            </a:solidFill>
            <a:ln w="50800" cap="flat" cmpd="sng" algn="ctr">
              <a:solidFill>
                <a:srgbClr val="FFFF0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83099" name="Straight Connector 22">
              <a:extLst>
                <a:ext uri="{FF2B5EF4-FFF2-40B4-BE49-F238E27FC236}">
                  <a16:creationId xmlns:a16="http://schemas.microsoft.com/office/drawing/2014/main" id="{34EAE947-4E80-F576-B52D-14C0121019BB}"/>
                </a:ext>
              </a:extLst>
            </p:cNvPr>
            <p:cNvCxnSpPr>
              <a:cxnSpLocks noChangeShapeType="1"/>
            </p:cNvCxnSpPr>
            <p:nvPr/>
          </p:nvCxnSpPr>
          <p:spPr bwMode="auto">
            <a:xfrm flipV="1">
              <a:off x="6215203" y="1600423"/>
              <a:ext cx="0" cy="323815"/>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grpSp>
          <p:nvGrpSpPr>
            <p:cNvPr id="24" name="Group 14">
              <a:extLst>
                <a:ext uri="{FF2B5EF4-FFF2-40B4-BE49-F238E27FC236}">
                  <a16:creationId xmlns:a16="http://schemas.microsoft.com/office/drawing/2014/main" id="{258E7569-BA2C-485B-7A96-5B771278304E}"/>
                </a:ext>
              </a:extLst>
            </p:cNvPr>
            <p:cNvGrpSpPr>
              <a:grpSpLocks noChangeAspect="1"/>
            </p:cNvGrpSpPr>
            <p:nvPr/>
          </p:nvGrpSpPr>
          <p:grpSpPr bwMode="auto">
            <a:xfrm rot="5400000">
              <a:off x="6659971" y="1891269"/>
              <a:ext cx="196774" cy="348386"/>
              <a:chOff x="388" y="2729"/>
              <a:chExt cx="180" cy="284"/>
            </a:xfrm>
            <a:solidFill>
              <a:schemeClr val="bg1">
                <a:lumMod val="85000"/>
              </a:schemeClr>
            </a:solidFill>
          </p:grpSpPr>
          <p:sp>
            <p:nvSpPr>
              <p:cNvPr id="30" name="Freeform 15">
                <a:extLst>
                  <a:ext uri="{FF2B5EF4-FFF2-40B4-BE49-F238E27FC236}">
                    <a16:creationId xmlns:a16="http://schemas.microsoft.com/office/drawing/2014/main" id="{0A5CD511-0216-6D13-EB0C-7456366AF937}"/>
                  </a:ext>
                </a:extLst>
              </p:cNvPr>
              <p:cNvSpPr>
                <a:spLocks/>
              </p:cNvSpPr>
              <p:nvPr/>
            </p:nvSpPr>
            <p:spPr bwMode="auto">
              <a:xfrm rot="-5400000">
                <a:off x="363" y="2768"/>
                <a:ext cx="237" cy="173"/>
              </a:xfrm>
              <a:custGeom>
                <a:avLst/>
                <a:gdLst>
                  <a:gd name="T0" fmla="*/ 173 w 472"/>
                  <a:gd name="T1" fmla="*/ 58 h 347"/>
                  <a:gd name="T2" fmla="*/ 237 w 472"/>
                  <a:gd name="T3" fmla="*/ 58 h 347"/>
                  <a:gd name="T4" fmla="*/ 237 w 472"/>
                  <a:gd name="T5" fmla="*/ 0 h 347"/>
                  <a:gd name="T6" fmla="*/ 89 w 472"/>
                  <a:gd name="T7" fmla="*/ 0 h 347"/>
                  <a:gd name="T8" fmla="*/ 80 w 472"/>
                  <a:gd name="T9" fmla="*/ 0 h 347"/>
                  <a:gd name="T10" fmla="*/ 71 w 472"/>
                  <a:gd name="T11" fmla="*/ 2 h 347"/>
                  <a:gd name="T12" fmla="*/ 62 w 472"/>
                  <a:gd name="T13" fmla="*/ 4 h 347"/>
                  <a:gd name="T14" fmla="*/ 54 w 472"/>
                  <a:gd name="T15" fmla="*/ 7 h 347"/>
                  <a:gd name="T16" fmla="*/ 46 w 472"/>
                  <a:gd name="T17" fmla="*/ 10 h 347"/>
                  <a:gd name="T18" fmla="*/ 39 w 472"/>
                  <a:gd name="T19" fmla="*/ 14 h 347"/>
                  <a:gd name="T20" fmla="*/ 33 w 472"/>
                  <a:gd name="T21" fmla="*/ 20 h 347"/>
                  <a:gd name="T22" fmla="*/ 26 w 472"/>
                  <a:gd name="T23" fmla="*/ 25 h 347"/>
                  <a:gd name="T24" fmla="*/ 21 w 472"/>
                  <a:gd name="T25" fmla="*/ 31 h 347"/>
                  <a:gd name="T26" fmla="*/ 15 w 472"/>
                  <a:gd name="T27" fmla="*/ 38 h 347"/>
                  <a:gd name="T28" fmla="*/ 11 w 472"/>
                  <a:gd name="T29" fmla="*/ 45 h 347"/>
                  <a:gd name="T30" fmla="*/ 7 w 472"/>
                  <a:gd name="T31" fmla="*/ 53 h 347"/>
                  <a:gd name="T32" fmla="*/ 4 w 472"/>
                  <a:gd name="T33" fmla="*/ 61 h 347"/>
                  <a:gd name="T34" fmla="*/ 2 w 472"/>
                  <a:gd name="T35" fmla="*/ 69 h 347"/>
                  <a:gd name="T36" fmla="*/ 1 w 472"/>
                  <a:gd name="T37" fmla="*/ 78 h 347"/>
                  <a:gd name="T38" fmla="*/ 0 w 472"/>
                  <a:gd name="T39" fmla="*/ 86 h 347"/>
                  <a:gd name="T40" fmla="*/ 1 w 472"/>
                  <a:gd name="T41" fmla="*/ 95 h 347"/>
                  <a:gd name="T42" fmla="*/ 2 w 472"/>
                  <a:gd name="T43" fmla="*/ 104 h 347"/>
                  <a:gd name="T44" fmla="*/ 4 w 472"/>
                  <a:gd name="T45" fmla="*/ 112 h 347"/>
                  <a:gd name="T46" fmla="*/ 7 w 472"/>
                  <a:gd name="T47" fmla="*/ 120 h 347"/>
                  <a:gd name="T48" fmla="*/ 11 w 472"/>
                  <a:gd name="T49" fmla="*/ 127 h 347"/>
                  <a:gd name="T50" fmla="*/ 15 w 472"/>
                  <a:gd name="T51" fmla="*/ 135 h 347"/>
                  <a:gd name="T52" fmla="*/ 21 w 472"/>
                  <a:gd name="T53" fmla="*/ 141 h 347"/>
                  <a:gd name="T54" fmla="*/ 26 w 472"/>
                  <a:gd name="T55" fmla="*/ 147 h 347"/>
                  <a:gd name="T56" fmla="*/ 33 w 472"/>
                  <a:gd name="T57" fmla="*/ 153 h 347"/>
                  <a:gd name="T58" fmla="*/ 39 w 472"/>
                  <a:gd name="T59" fmla="*/ 158 h 347"/>
                  <a:gd name="T60" fmla="*/ 46 w 472"/>
                  <a:gd name="T61" fmla="*/ 162 h 347"/>
                  <a:gd name="T62" fmla="*/ 54 w 472"/>
                  <a:gd name="T63" fmla="*/ 166 h 347"/>
                  <a:gd name="T64" fmla="*/ 62 w 472"/>
                  <a:gd name="T65" fmla="*/ 169 h 347"/>
                  <a:gd name="T66" fmla="*/ 71 w 472"/>
                  <a:gd name="T67" fmla="*/ 172 h 347"/>
                  <a:gd name="T68" fmla="*/ 80 w 472"/>
                  <a:gd name="T69" fmla="*/ 173 h 347"/>
                  <a:gd name="T70" fmla="*/ 89 w 472"/>
                  <a:gd name="T71" fmla="*/ 173 h 347"/>
                  <a:gd name="T72" fmla="*/ 98 w 472"/>
                  <a:gd name="T73" fmla="*/ 173 h 347"/>
                  <a:gd name="T74" fmla="*/ 106 w 472"/>
                  <a:gd name="T75" fmla="*/ 172 h 347"/>
                  <a:gd name="T76" fmla="*/ 115 w 472"/>
                  <a:gd name="T77" fmla="*/ 169 h 347"/>
                  <a:gd name="T78" fmla="*/ 123 w 472"/>
                  <a:gd name="T79" fmla="*/ 166 h 347"/>
                  <a:gd name="T80" fmla="*/ 131 w 472"/>
                  <a:gd name="T81" fmla="*/ 162 h 347"/>
                  <a:gd name="T82" fmla="*/ 139 w 472"/>
                  <a:gd name="T83" fmla="*/ 158 h 347"/>
                  <a:gd name="T84" fmla="*/ 146 w 472"/>
                  <a:gd name="T85" fmla="*/ 153 h 347"/>
                  <a:gd name="T86" fmla="*/ 152 w 472"/>
                  <a:gd name="T87" fmla="*/ 147 h 347"/>
                  <a:gd name="T88" fmla="*/ 158 w 472"/>
                  <a:gd name="T89" fmla="*/ 141 h 347"/>
                  <a:gd name="T90" fmla="*/ 163 w 472"/>
                  <a:gd name="T91" fmla="*/ 135 h 347"/>
                  <a:gd name="T92" fmla="*/ 167 w 472"/>
                  <a:gd name="T93" fmla="*/ 127 h 347"/>
                  <a:gd name="T94" fmla="*/ 171 w 472"/>
                  <a:gd name="T95" fmla="*/ 120 h 347"/>
                  <a:gd name="T96" fmla="*/ 174 w 472"/>
                  <a:gd name="T97" fmla="*/ 112 h 347"/>
                  <a:gd name="T98" fmla="*/ 176 w 472"/>
                  <a:gd name="T99" fmla="*/ 104 h 347"/>
                  <a:gd name="T100" fmla="*/ 177 w 472"/>
                  <a:gd name="T101" fmla="*/ 95 h 347"/>
                  <a:gd name="T102" fmla="*/ 178 w 472"/>
                  <a:gd name="T103" fmla="*/ 86 h 347"/>
                  <a:gd name="T104" fmla="*/ 177 w 472"/>
                  <a:gd name="T105" fmla="*/ 75 h 347"/>
                  <a:gd name="T106" fmla="*/ 176 w 472"/>
                  <a:gd name="T107" fmla="*/ 68 h 347"/>
                  <a:gd name="T108" fmla="*/ 174 w 472"/>
                  <a:gd name="T109" fmla="*/ 61 h 347"/>
                  <a:gd name="T110" fmla="*/ 173 w 472"/>
                  <a:gd name="T111" fmla="*/ 58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grpFill/>
              <a:ln w="9525">
                <a:solidFill>
                  <a:srgbClr val="00B050"/>
                </a:solidFill>
                <a:prstDash val="solid"/>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1" name="Freeform 16">
                <a:extLst>
                  <a:ext uri="{FF2B5EF4-FFF2-40B4-BE49-F238E27FC236}">
                    <a16:creationId xmlns:a16="http://schemas.microsoft.com/office/drawing/2014/main" id="{A4142B87-4770-DBC1-D68E-99775CE04093}"/>
                  </a:ext>
                </a:extLst>
              </p:cNvPr>
              <p:cNvSpPr>
                <a:spLocks/>
              </p:cNvSpPr>
              <p:nvPr/>
            </p:nvSpPr>
            <p:spPr bwMode="auto">
              <a:xfrm rot="-5400000">
                <a:off x="398" y="2803"/>
                <a:ext cx="168" cy="163"/>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grpFill/>
              <a:ln w="9525">
                <a:solidFill>
                  <a:srgbClr val="00B050"/>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2" name="Freeform 17">
                <a:extLst>
                  <a:ext uri="{FF2B5EF4-FFF2-40B4-BE49-F238E27FC236}">
                    <a16:creationId xmlns:a16="http://schemas.microsoft.com/office/drawing/2014/main" id="{11E2345D-9BB3-292F-2C52-3EDD422797F9}"/>
                  </a:ext>
                </a:extLst>
              </p:cNvPr>
              <p:cNvSpPr>
                <a:spLocks/>
              </p:cNvSpPr>
              <p:nvPr/>
            </p:nvSpPr>
            <p:spPr bwMode="auto">
              <a:xfrm rot="16200000">
                <a:off x="412" y="2895"/>
                <a:ext cx="138"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grpFill/>
              <a:ln w="9525" cap="flat" cmpd="sng">
                <a:solidFill>
                  <a:srgbClr val="00B05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3" name="Rectangle 18">
                <a:extLst>
                  <a:ext uri="{FF2B5EF4-FFF2-40B4-BE49-F238E27FC236}">
                    <a16:creationId xmlns:a16="http://schemas.microsoft.com/office/drawing/2014/main" id="{52937860-C658-5A62-4BB3-FE0491F2ECDC}"/>
                  </a:ext>
                </a:extLst>
              </p:cNvPr>
              <p:cNvSpPr>
                <a:spLocks noChangeArrowheads="1"/>
              </p:cNvSpPr>
              <p:nvPr/>
            </p:nvSpPr>
            <p:spPr bwMode="auto">
              <a:xfrm rot="-5400000">
                <a:off x="471" y="2966"/>
                <a:ext cx="20" cy="73"/>
              </a:xfrm>
              <a:prstGeom prst="rect">
                <a:avLst/>
              </a:prstGeom>
              <a:grpFill/>
              <a:ln w="9525">
                <a:solidFill>
                  <a:srgbClr val="00B05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4" name="Rectangle 19">
                <a:extLst>
                  <a:ext uri="{FF2B5EF4-FFF2-40B4-BE49-F238E27FC236}">
                    <a16:creationId xmlns:a16="http://schemas.microsoft.com/office/drawing/2014/main" id="{6D1CFAD5-2B51-A98E-7693-28B5C9E2699F}"/>
                  </a:ext>
                </a:extLst>
              </p:cNvPr>
              <p:cNvSpPr>
                <a:spLocks noChangeArrowheads="1"/>
              </p:cNvSpPr>
              <p:nvPr/>
            </p:nvSpPr>
            <p:spPr bwMode="auto">
              <a:xfrm rot="-5400000">
                <a:off x="415" y="2702"/>
                <a:ext cx="20" cy="73"/>
              </a:xfrm>
              <a:prstGeom prst="rect">
                <a:avLst/>
              </a:prstGeom>
              <a:grpFill/>
              <a:ln w="9525">
                <a:solidFill>
                  <a:srgbClr val="00B05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grpSp>
        <p:grpSp>
          <p:nvGrpSpPr>
            <p:cNvPr id="25" name="Group 180">
              <a:extLst>
                <a:ext uri="{FF2B5EF4-FFF2-40B4-BE49-F238E27FC236}">
                  <a16:creationId xmlns:a16="http://schemas.microsoft.com/office/drawing/2014/main" id="{D20D646D-6811-1422-0677-1EF468B952CF}"/>
                </a:ext>
              </a:extLst>
            </p:cNvPr>
            <p:cNvGrpSpPr>
              <a:grpSpLocks/>
            </p:cNvGrpSpPr>
            <p:nvPr/>
          </p:nvGrpSpPr>
          <p:grpSpPr bwMode="auto">
            <a:xfrm rot="5400000" flipH="1">
              <a:off x="8294227" y="1433924"/>
              <a:ext cx="257526" cy="177819"/>
              <a:chOff x="3917093" y="4679430"/>
              <a:chExt cx="338750" cy="247648"/>
            </a:xfrm>
            <a:solidFill>
              <a:schemeClr val="bg1">
                <a:lumMod val="85000"/>
              </a:schemeClr>
            </a:solidFill>
          </p:grpSpPr>
          <p:sp>
            <p:nvSpPr>
              <p:cNvPr id="26" name="Line 100">
                <a:extLst>
                  <a:ext uri="{FF2B5EF4-FFF2-40B4-BE49-F238E27FC236}">
                    <a16:creationId xmlns:a16="http://schemas.microsoft.com/office/drawing/2014/main" id="{C1FAB3B8-229E-4435-88B1-BFFA7097DA22}"/>
                  </a:ext>
                </a:extLst>
              </p:cNvPr>
              <p:cNvSpPr>
                <a:spLocks noChangeAspect="1" noChangeShapeType="1"/>
              </p:cNvSpPr>
              <p:nvPr/>
            </p:nvSpPr>
            <p:spPr bwMode="auto">
              <a:xfrm rot="5400000" flipV="1">
                <a:off x="4021284" y="4732765"/>
                <a:ext cx="0" cy="138113"/>
              </a:xfrm>
              <a:prstGeom prst="line">
                <a:avLst/>
              </a:prstGeom>
              <a:grpFill/>
              <a:ln w="38100">
                <a:solidFill>
                  <a:schemeClr val="tx1"/>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27" name="Freeform 98">
                <a:extLst>
                  <a:ext uri="{FF2B5EF4-FFF2-40B4-BE49-F238E27FC236}">
                    <a16:creationId xmlns:a16="http://schemas.microsoft.com/office/drawing/2014/main" id="{CFEABDC6-F542-99B0-A1CD-788155801C75}"/>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D9D9D9"/>
              </a:solidFill>
              <a:ln w="9525">
                <a:solidFill>
                  <a:schemeClr val="tx1"/>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28" name="Freeform 99">
                <a:extLst>
                  <a:ext uri="{FF2B5EF4-FFF2-40B4-BE49-F238E27FC236}">
                    <a16:creationId xmlns:a16="http://schemas.microsoft.com/office/drawing/2014/main" id="{2C6F939C-D37E-7EE8-4D58-409846F74C91}"/>
                  </a:ext>
                </a:extLst>
              </p:cNvPr>
              <p:cNvSpPr>
                <a:spLocks/>
              </p:cNvSpPr>
              <p:nvPr/>
            </p:nvSpPr>
            <p:spPr bwMode="auto">
              <a:xfrm flipH="1" flipV="1">
                <a:off x="3917093" y="4679430"/>
                <a:ext cx="136921" cy="123109"/>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D9D9D9"/>
              </a:solidFill>
              <a:ln w="9525">
                <a:solidFill>
                  <a:schemeClr val="tx1"/>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useBgFill="1">
            <p:nvSpPr>
              <p:cNvPr id="29" name="Rectangle 101">
                <a:extLst>
                  <a:ext uri="{FF2B5EF4-FFF2-40B4-BE49-F238E27FC236}">
                    <a16:creationId xmlns:a16="http://schemas.microsoft.com/office/drawing/2014/main" id="{781B97AB-604E-FA44-A674-79AC3E8F465F}"/>
                  </a:ext>
                </a:extLst>
              </p:cNvPr>
              <p:cNvSpPr>
                <a:spLocks noChangeArrowheads="1"/>
              </p:cNvSpPr>
              <p:nvPr/>
            </p:nvSpPr>
            <p:spPr bwMode="auto">
              <a:xfrm rot="16200000" flipV="1">
                <a:off x="4065751" y="4725148"/>
                <a:ext cx="218250" cy="161935"/>
              </a:xfrm>
              <a:prstGeom prst="rect">
                <a:avLst/>
              </a:prstGeom>
              <a:ln w="19050" algn="ctr">
                <a:solidFill>
                  <a:srgbClr val="D9D9D9"/>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cxnSp>
          <p:nvCxnSpPr>
            <p:cNvPr id="83102" name="Straight Connector 10">
              <a:extLst>
                <a:ext uri="{FF2B5EF4-FFF2-40B4-BE49-F238E27FC236}">
                  <a16:creationId xmlns:a16="http://schemas.microsoft.com/office/drawing/2014/main" id="{F6D7B583-3B74-7F97-C80D-6B36929D006E}"/>
                </a:ext>
              </a:extLst>
            </p:cNvPr>
            <p:cNvCxnSpPr>
              <a:cxnSpLocks noChangeShapeType="1"/>
            </p:cNvCxnSpPr>
            <p:nvPr/>
          </p:nvCxnSpPr>
          <p:spPr bwMode="auto">
            <a:xfrm flipV="1">
              <a:off x="6213615" y="2192497"/>
              <a:ext cx="0" cy="1334941"/>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C78A55A5-2118-25A5-4443-1FE016B005A4}"/>
                </a:ext>
              </a:extLst>
            </p:cNvPr>
            <p:cNvCxnSpPr>
              <a:cxnSpLocks/>
            </p:cNvCxnSpPr>
            <p:nvPr/>
          </p:nvCxnSpPr>
          <p:spPr bwMode="auto">
            <a:xfrm flipH="1">
              <a:off x="6215418" y="3052993"/>
              <a:ext cx="1666" cy="109124"/>
            </a:xfrm>
            <a:prstGeom prst="straightConnector1">
              <a:avLst/>
            </a:prstGeom>
            <a:solidFill>
              <a:schemeClr val="accent1"/>
            </a:solidFill>
            <a:ln w="50800" cap="flat" cmpd="sng" algn="ctr">
              <a:solidFill>
                <a:srgbClr val="FFFF00"/>
              </a:solidFill>
              <a:prstDash val="solid"/>
              <a:round/>
              <a:headEnd type="none" w="med" len="med"/>
              <a:tailEnd type="triangle"/>
            </a:ln>
            <a:effectLst>
              <a:glow rad="63500">
                <a:schemeClr val="bg1"/>
              </a:glow>
              <a:outerShdw blurRad="63500" dist="35921" dir="2700000" algn="ctr" rotWithShape="0">
                <a:schemeClr val="bg2"/>
              </a:outerShdw>
            </a:effectLst>
          </p:spPr>
        </p:cxnSp>
      </p:grpSp>
      <p:sp>
        <p:nvSpPr>
          <p:cNvPr id="50" name="AWHP LABEL">
            <a:extLst>
              <a:ext uri="{FF2B5EF4-FFF2-40B4-BE49-F238E27FC236}">
                <a16:creationId xmlns:a16="http://schemas.microsoft.com/office/drawing/2014/main" id="{72DC51C7-6248-A418-FE1E-907E82B7C429}"/>
              </a:ext>
            </a:extLst>
          </p:cNvPr>
          <p:cNvSpPr txBox="1">
            <a:spLocks noChangeArrowheads="1"/>
          </p:cNvSpPr>
          <p:nvPr/>
        </p:nvSpPr>
        <p:spPr bwMode="auto">
          <a:xfrm>
            <a:off x="7539245" y="2408256"/>
            <a:ext cx="572375"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defPPr>
              <a:defRPr lang="en-US"/>
            </a:defPPr>
            <a:lvl1pPr marR="0" lvl="0" indent="0" algn="ctr" defTabSz="2438338" fontAlgn="auto" hangingPunct="0">
              <a:lnSpc>
                <a:spcPct val="100000"/>
              </a:lnSpc>
              <a:spcBef>
                <a:spcPts val="0"/>
              </a:spcBef>
              <a:spcAft>
                <a:spcPts val="0"/>
              </a:spcAft>
              <a:buClrTx/>
              <a:buSzTx/>
              <a:buFontTx/>
              <a:buNone/>
              <a:tabLst/>
              <a:defRPr kumimoji="0" sz="2000" b="1" i="0" u="none" strike="noStrike" cap="none" spc="0" normalizeH="0" baseline="0">
                <a:ln>
                  <a:noFill/>
                </a:ln>
                <a:solidFill>
                  <a:srgbClr val="5E5E5E"/>
                </a:solidFill>
                <a:effectLst/>
                <a:uLnTx/>
                <a:uFillTx/>
                <a:latin typeface="Arial" panose="020B0604020202020204"/>
              </a:defRPr>
            </a:lvl1pPr>
          </a:lstStyle>
          <a:p>
            <a:pPr defTabSz="1828754">
              <a:defRPr/>
            </a:pPr>
            <a:r>
              <a:rPr lang="en-US" sz="1200" dirty="0">
                <a:solidFill>
                  <a:srgbClr val="00326C"/>
                </a:solidFill>
                <a:ea typeface="ＭＳ Ｐゴシック" panose="020B0600070205080204" pitchFamily="34" charset="-128"/>
                <a:sym typeface="Helvetica Neue"/>
              </a:rPr>
              <a:t>AWHP</a:t>
            </a:r>
          </a:p>
        </p:txBody>
      </p:sp>
      <p:sp>
        <p:nvSpPr>
          <p:cNvPr id="82956" name="CLG COIL LABEL">
            <a:extLst>
              <a:ext uri="{FF2B5EF4-FFF2-40B4-BE49-F238E27FC236}">
                <a16:creationId xmlns:a16="http://schemas.microsoft.com/office/drawing/2014/main" id="{76EC3A53-26CC-D3C7-51A5-E6C679128D0B}"/>
              </a:ext>
            </a:extLst>
          </p:cNvPr>
          <p:cNvSpPr txBox="1">
            <a:spLocks noChangeArrowheads="1"/>
          </p:cNvSpPr>
          <p:nvPr/>
        </p:nvSpPr>
        <p:spPr bwMode="auto">
          <a:xfrm>
            <a:off x="6888308" y="5361385"/>
            <a:ext cx="969817"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r" defTabSz="570310" eaLnBrk="0" fontAlgn="base" hangingPunct="0">
              <a:spcBef>
                <a:spcPct val="0"/>
              </a:spcBef>
              <a:spcAft>
                <a:spcPct val="0"/>
              </a:spcAft>
              <a:buNone/>
              <a:defRPr/>
            </a:pPr>
            <a:r>
              <a:rPr lang="en-US" altLang="en-US" sz="1200" b="1">
                <a:solidFill>
                  <a:srgbClr val="00326C"/>
                </a:solidFill>
                <a:ea typeface="ＭＳ Ｐゴシック" panose="020B0600070205080204" pitchFamily="34" charset="-128"/>
                <a:sym typeface="Helvetica Neue"/>
              </a:rPr>
              <a:t>Cooling coils</a:t>
            </a:r>
          </a:p>
        </p:txBody>
      </p:sp>
      <p:sp>
        <p:nvSpPr>
          <p:cNvPr id="82957" name="CH COMPT LABEL">
            <a:extLst>
              <a:ext uri="{FF2B5EF4-FFF2-40B4-BE49-F238E27FC236}">
                <a16:creationId xmlns:a16="http://schemas.microsoft.com/office/drawing/2014/main" id="{0D981FA1-497D-D358-A53A-1823B14FF600}"/>
              </a:ext>
            </a:extLst>
          </p:cNvPr>
          <p:cNvSpPr txBox="1">
            <a:spLocks noChangeArrowheads="1"/>
          </p:cNvSpPr>
          <p:nvPr/>
        </p:nvSpPr>
        <p:spPr bwMode="auto">
          <a:xfrm>
            <a:off x="2371725" y="4236244"/>
            <a:ext cx="1120379"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defTabSz="570310" eaLnBrk="0" fontAlgn="base" hangingPunct="0">
              <a:spcBef>
                <a:spcPct val="0"/>
              </a:spcBef>
              <a:spcAft>
                <a:spcPct val="0"/>
              </a:spcAft>
              <a:buNone/>
              <a:defRPr/>
            </a:pPr>
            <a:r>
              <a:rPr lang="en-US" altLang="en-US" sz="1200" b="1">
                <a:solidFill>
                  <a:srgbClr val="00326C"/>
                </a:solidFill>
                <a:ea typeface="ＭＳ Ｐゴシック" panose="020B0600070205080204" pitchFamily="34" charset="-128"/>
                <a:sym typeface="Helvetica Neue"/>
              </a:rPr>
              <a:t>Chiller-Heater </a:t>
            </a:r>
          </a:p>
        </p:txBody>
      </p:sp>
      <p:sp>
        <p:nvSpPr>
          <p:cNvPr id="82958" name="TES COMPT LABEL">
            <a:extLst>
              <a:ext uri="{FF2B5EF4-FFF2-40B4-BE49-F238E27FC236}">
                <a16:creationId xmlns:a16="http://schemas.microsoft.com/office/drawing/2014/main" id="{E58EF363-387E-FE92-D45D-85852D78A50B}"/>
              </a:ext>
            </a:extLst>
          </p:cNvPr>
          <p:cNvSpPr txBox="1">
            <a:spLocks noChangeArrowheads="1"/>
          </p:cNvSpPr>
          <p:nvPr/>
        </p:nvSpPr>
        <p:spPr bwMode="auto">
          <a:xfrm>
            <a:off x="6051947" y="5022057"/>
            <a:ext cx="300038" cy="1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r" defTabSz="570310" eaLnBrk="0" fontAlgn="base" hangingPunct="0">
              <a:spcBef>
                <a:spcPct val="0"/>
              </a:spcBef>
              <a:spcAft>
                <a:spcPct val="0"/>
              </a:spcAft>
              <a:buNone/>
              <a:defRPr/>
            </a:pPr>
            <a:r>
              <a:rPr lang="en-US" altLang="en-US" sz="1200" b="1">
                <a:solidFill>
                  <a:srgbClr val="00326C"/>
                </a:solidFill>
                <a:ea typeface="ＭＳ Ｐゴシック" panose="020B0600070205080204" pitchFamily="34" charset="-128"/>
                <a:sym typeface="Helvetica Neue"/>
              </a:rPr>
              <a:t>TES </a:t>
            </a:r>
          </a:p>
        </p:txBody>
      </p:sp>
      <p:sp>
        <p:nvSpPr>
          <p:cNvPr id="54" name="CLG DIST LABEL" hidden="1">
            <a:extLst>
              <a:ext uri="{FF2B5EF4-FFF2-40B4-BE49-F238E27FC236}">
                <a16:creationId xmlns:a16="http://schemas.microsoft.com/office/drawing/2014/main" id="{B7BD97AA-7CB8-1AEF-0F86-1A2843B2440F}"/>
              </a:ext>
            </a:extLst>
          </p:cNvPr>
          <p:cNvSpPr txBox="1"/>
          <p:nvPr/>
        </p:nvSpPr>
        <p:spPr>
          <a:xfrm>
            <a:off x="7038893" y="2934881"/>
            <a:ext cx="1675139"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5E5E5E"/>
                </a:solidFill>
                <a:latin typeface="Arial" panose="020B0604020202020204"/>
                <a:sym typeface="Helvetica Neue"/>
              </a:rPr>
              <a:t>Cooling </a:t>
            </a:r>
          </a:p>
          <a:p>
            <a:pPr algn="ctr" defTabSz="1828754" hangingPunct="0">
              <a:defRPr/>
            </a:pPr>
            <a:r>
              <a:rPr lang="en-US" sz="1500" b="1">
                <a:solidFill>
                  <a:srgbClr val="5E5E5E"/>
                </a:solidFill>
                <a:latin typeface="Arial" panose="020B0604020202020204"/>
                <a:sym typeface="Helvetica Neue"/>
              </a:rPr>
              <a:t>Distribution Loop</a:t>
            </a:r>
          </a:p>
        </p:txBody>
      </p:sp>
      <p:sp>
        <p:nvSpPr>
          <p:cNvPr id="55" name="ETL LOOP LABEL">
            <a:extLst>
              <a:ext uri="{FF2B5EF4-FFF2-40B4-BE49-F238E27FC236}">
                <a16:creationId xmlns:a16="http://schemas.microsoft.com/office/drawing/2014/main" id="{B2CCC5EA-75C2-D8A6-A0F9-F765CD172BC5}"/>
              </a:ext>
            </a:extLst>
          </p:cNvPr>
          <p:cNvSpPr txBox="1"/>
          <p:nvPr/>
        </p:nvSpPr>
        <p:spPr>
          <a:xfrm>
            <a:off x="3658721" y="3967112"/>
            <a:ext cx="1358322"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00326C"/>
                </a:solidFill>
                <a:latin typeface="Arial" panose="020B0604020202020204"/>
                <a:sym typeface="Helvetica Neue"/>
              </a:rPr>
              <a:t>SSHP Energy </a:t>
            </a:r>
          </a:p>
          <a:p>
            <a:pPr algn="ctr" defTabSz="1828754" hangingPunct="0">
              <a:defRPr/>
            </a:pPr>
            <a:r>
              <a:rPr lang="en-US" sz="1500" b="1">
                <a:solidFill>
                  <a:srgbClr val="00326C"/>
                </a:solidFill>
                <a:latin typeface="Arial" panose="020B0604020202020204"/>
                <a:sym typeface="Helvetica Neue"/>
              </a:rPr>
              <a:t>Transfer Loop</a:t>
            </a:r>
          </a:p>
        </p:txBody>
      </p:sp>
      <p:sp>
        <p:nvSpPr>
          <p:cNvPr id="56" name="HTG COIL COMPT LABEL">
            <a:extLst>
              <a:ext uri="{FF2B5EF4-FFF2-40B4-BE49-F238E27FC236}">
                <a16:creationId xmlns:a16="http://schemas.microsoft.com/office/drawing/2014/main" id="{8C618CDB-02F5-A800-083D-5BCA877AADC0}"/>
              </a:ext>
            </a:extLst>
          </p:cNvPr>
          <p:cNvSpPr txBox="1">
            <a:spLocks noChangeArrowheads="1"/>
          </p:cNvSpPr>
          <p:nvPr/>
        </p:nvSpPr>
        <p:spPr bwMode="auto">
          <a:xfrm>
            <a:off x="1235662" y="5070873"/>
            <a:ext cx="958660" cy="304699"/>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r" defTabSz="571478" fontAlgn="base">
              <a:lnSpc>
                <a:spcPct val="90000"/>
              </a:lnSpc>
              <a:spcBef>
                <a:spcPct val="0"/>
              </a:spcBef>
              <a:spcAft>
                <a:spcPct val="0"/>
              </a:spcAft>
              <a:defRPr/>
            </a:pPr>
            <a:br>
              <a:rPr lang="en-US" sz="1000">
                <a:solidFill>
                  <a:srgbClr val="00326C"/>
                </a:solidFill>
                <a:latin typeface="Arial"/>
                <a:ea typeface="ＭＳ Ｐゴシック" panose="020B0600070205080204" pitchFamily="34" charset="-128"/>
                <a:sym typeface="Helvetica Neue"/>
              </a:rPr>
            </a:br>
            <a:r>
              <a:rPr lang="en-US" sz="1200">
                <a:solidFill>
                  <a:srgbClr val="00326C"/>
                </a:solidFill>
                <a:latin typeface="Arial"/>
                <a:ea typeface="ＭＳ Ｐゴシック" panose="020B0600070205080204" pitchFamily="34" charset="-128"/>
                <a:sym typeface="Helvetica Neue"/>
              </a:rPr>
              <a:t>Heating coils</a:t>
            </a:r>
          </a:p>
        </p:txBody>
      </p:sp>
      <p:sp>
        <p:nvSpPr>
          <p:cNvPr id="57" name="TRICKLE LABEL">
            <a:extLst>
              <a:ext uri="{FF2B5EF4-FFF2-40B4-BE49-F238E27FC236}">
                <a16:creationId xmlns:a16="http://schemas.microsoft.com/office/drawing/2014/main" id="{CA436689-3147-CB79-EC14-3F5DF2C35F97}"/>
              </a:ext>
            </a:extLst>
          </p:cNvPr>
          <p:cNvSpPr txBox="1">
            <a:spLocks noChangeArrowheads="1"/>
          </p:cNvSpPr>
          <p:nvPr/>
        </p:nvSpPr>
        <p:spPr bwMode="auto">
          <a:xfrm>
            <a:off x="5945049" y="2833358"/>
            <a:ext cx="572375" cy="4693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defPPr>
              <a:defRPr lang="en-US"/>
            </a:defPPr>
            <a:lvl1pPr marR="0" lvl="0" indent="0" algn="ctr" defTabSz="2438338" fontAlgn="auto" hangingPunct="0">
              <a:lnSpc>
                <a:spcPct val="100000"/>
              </a:lnSpc>
              <a:spcBef>
                <a:spcPts val="0"/>
              </a:spcBef>
              <a:spcAft>
                <a:spcPts val="0"/>
              </a:spcAft>
              <a:buClrTx/>
              <a:buSzTx/>
              <a:buFontTx/>
              <a:buNone/>
              <a:tabLst/>
              <a:defRPr kumimoji="0" sz="2000" b="1" i="0" u="none" strike="noStrike" cap="none" spc="0" normalizeH="0" baseline="0">
                <a:ln>
                  <a:noFill/>
                </a:ln>
                <a:solidFill>
                  <a:srgbClr val="5E5E5E"/>
                </a:solidFill>
                <a:effectLst/>
                <a:uLnTx/>
                <a:uFillTx/>
                <a:latin typeface="Arial" panose="020B0604020202020204"/>
              </a:defRPr>
            </a:lvl1pPr>
          </a:lstStyle>
          <a:p>
            <a:pPr defTabSz="1828754">
              <a:defRPr/>
            </a:pPr>
            <a:r>
              <a:rPr lang="en-US" sz="1200">
                <a:solidFill>
                  <a:srgbClr val="00326C"/>
                </a:solidFill>
                <a:ea typeface="ＭＳ Ｐゴシック" panose="020B0600070205080204" pitchFamily="34" charset="-128"/>
                <a:sym typeface="Helvetica Neue"/>
              </a:rPr>
              <a:t>Trickle</a:t>
            </a:r>
          </a:p>
          <a:p>
            <a:pPr defTabSz="1828754">
              <a:defRPr/>
            </a:pPr>
            <a:r>
              <a:rPr lang="en-US" sz="1200">
                <a:solidFill>
                  <a:srgbClr val="00326C"/>
                </a:solidFill>
                <a:ea typeface="ＭＳ Ｐゴシック" panose="020B0600070205080204" pitchFamily="34" charset="-128"/>
                <a:sym typeface="Helvetica Neue"/>
              </a:rPr>
              <a:t>Heater</a:t>
            </a:r>
            <a:r>
              <a:rPr lang="en-US" sz="1350" kern="0">
                <a:solidFill>
                  <a:srgbClr val="00326C"/>
                </a:solidFill>
                <a:sym typeface="Helvetica Neue"/>
              </a:rPr>
              <a:t> </a:t>
            </a:r>
          </a:p>
        </p:txBody>
      </p:sp>
      <p:pic>
        <p:nvPicPr>
          <p:cNvPr id="82963" name="TES">
            <a:extLst>
              <a:ext uri="{FF2B5EF4-FFF2-40B4-BE49-F238E27FC236}">
                <a16:creationId xmlns:a16="http://schemas.microsoft.com/office/drawing/2014/main" id="{42D7080B-FD20-42D8-1079-D11AA4D06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635" y="4869657"/>
            <a:ext cx="398859"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TES">
            <a:extLst>
              <a:ext uri="{FF2B5EF4-FFF2-40B4-BE49-F238E27FC236}">
                <a16:creationId xmlns:a16="http://schemas.microsoft.com/office/drawing/2014/main" id="{7C33D93F-4176-203A-63B8-BFE61C302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266" y="4873228"/>
            <a:ext cx="398859"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65" name="HTG DIST LOOP WITH LABELS">
            <a:extLst>
              <a:ext uri="{FF2B5EF4-FFF2-40B4-BE49-F238E27FC236}">
                <a16:creationId xmlns:a16="http://schemas.microsoft.com/office/drawing/2014/main" id="{1E386B19-AEED-57D5-4048-0594BBFF1A69}"/>
              </a:ext>
            </a:extLst>
          </p:cNvPr>
          <p:cNvGrpSpPr>
            <a:grpSpLocks/>
          </p:cNvGrpSpPr>
          <p:nvPr/>
        </p:nvGrpSpPr>
        <p:grpSpPr bwMode="auto">
          <a:xfrm>
            <a:off x="427435" y="3172916"/>
            <a:ext cx="2124075" cy="2493566"/>
            <a:chOff x="1030139" y="3023474"/>
            <a:chExt cx="2832249" cy="3325980"/>
          </a:xfrm>
        </p:grpSpPr>
        <p:grpSp>
          <p:nvGrpSpPr>
            <p:cNvPr id="83054" name="HTG DIST LOOP">
              <a:extLst>
                <a:ext uri="{FF2B5EF4-FFF2-40B4-BE49-F238E27FC236}">
                  <a16:creationId xmlns:a16="http://schemas.microsoft.com/office/drawing/2014/main" id="{CDF419E3-3ABB-3551-7040-95C4C6A1E67A}"/>
                </a:ext>
              </a:extLst>
            </p:cNvPr>
            <p:cNvGrpSpPr>
              <a:grpSpLocks/>
            </p:cNvGrpSpPr>
            <p:nvPr/>
          </p:nvGrpSpPr>
          <p:grpSpPr bwMode="auto">
            <a:xfrm>
              <a:off x="1030139" y="3840480"/>
              <a:ext cx="2832249" cy="2307029"/>
              <a:chOff x="1030139" y="3840480"/>
              <a:chExt cx="2832249" cy="2307029"/>
            </a:xfrm>
          </p:grpSpPr>
          <p:cxnSp>
            <p:nvCxnSpPr>
              <p:cNvPr id="81" name="Straight Connector 80">
                <a:extLst>
                  <a:ext uri="{FF2B5EF4-FFF2-40B4-BE49-F238E27FC236}">
                    <a16:creationId xmlns:a16="http://schemas.microsoft.com/office/drawing/2014/main" id="{5BA404CF-4B85-102C-44D5-7CD8AB0ACEE0}"/>
                  </a:ext>
                </a:extLst>
              </p:cNvPr>
              <p:cNvCxnSpPr>
                <a:cxnSpLocks/>
              </p:cNvCxnSpPr>
              <p:nvPr/>
            </p:nvCxnSpPr>
            <p:spPr bwMode="auto">
              <a:xfrm flipH="1">
                <a:off x="1130156" y="3839883"/>
                <a:ext cx="0" cy="1372106"/>
              </a:xfrm>
              <a:prstGeom prst="line">
                <a:avLst/>
              </a:prstGeom>
              <a:solidFill>
                <a:srgbClr val="D52B1E"/>
              </a:solidFill>
              <a:ln w="76200" cap="rnd" cmpd="sng" algn="ctr">
                <a:solidFill>
                  <a:srgbClr val="C00000"/>
                </a:solidFill>
                <a:prstDash val="solid"/>
                <a:round/>
                <a:headEnd type="none" w="med" len="med"/>
                <a:tailEnd type="none" w="med" len="med"/>
              </a:ln>
              <a:effectLst>
                <a:outerShdw blurRad="63500" dist="35921" dir="2700000" algn="ctr" rotWithShape="0">
                  <a:srgbClr val="FFFFFF"/>
                </a:outerShdw>
              </a:effectLst>
            </p:spPr>
          </p:cxnSp>
          <p:cxnSp>
            <p:nvCxnSpPr>
              <p:cNvPr id="82" name="Straight Connector 81">
                <a:extLst>
                  <a:ext uri="{FF2B5EF4-FFF2-40B4-BE49-F238E27FC236}">
                    <a16:creationId xmlns:a16="http://schemas.microsoft.com/office/drawing/2014/main" id="{47D680CD-5A9B-B3A6-D8FF-4F810B8291AD}"/>
                  </a:ext>
                </a:extLst>
              </p:cNvPr>
              <p:cNvCxnSpPr>
                <a:cxnSpLocks/>
              </p:cNvCxnSpPr>
              <p:nvPr/>
            </p:nvCxnSpPr>
            <p:spPr bwMode="auto">
              <a:xfrm flipH="1" flipV="1">
                <a:off x="1130479" y="3840480"/>
                <a:ext cx="2731909" cy="10853"/>
              </a:xfrm>
              <a:prstGeom prst="line">
                <a:avLst/>
              </a:prstGeom>
              <a:solidFill>
                <a:srgbClr val="D52B1E"/>
              </a:solidFill>
              <a:ln w="76200" cap="rnd" cmpd="sng" algn="ctr">
                <a:solidFill>
                  <a:srgbClr val="C00000"/>
                </a:solidFill>
                <a:prstDash val="solid"/>
                <a:round/>
                <a:headEnd type="none" w="med" len="med"/>
                <a:tailEnd type="none" w="med" len="med"/>
              </a:ln>
              <a:effectLst>
                <a:glow rad="127000">
                  <a:schemeClr val="accent1">
                    <a:alpha val="0"/>
                  </a:schemeClr>
                </a:glow>
              </a:effectLst>
            </p:spPr>
          </p:cxnSp>
          <p:cxnSp>
            <p:nvCxnSpPr>
              <p:cNvPr id="83060" name="Straight Connector 82">
                <a:extLst>
                  <a:ext uri="{FF2B5EF4-FFF2-40B4-BE49-F238E27FC236}">
                    <a16:creationId xmlns:a16="http://schemas.microsoft.com/office/drawing/2014/main" id="{0595D3E6-728A-C05C-9DEB-1A0F428BD695}"/>
                  </a:ext>
                </a:extLst>
              </p:cNvPr>
              <p:cNvCxnSpPr>
                <a:cxnSpLocks/>
              </p:cNvCxnSpPr>
              <p:nvPr/>
            </p:nvCxnSpPr>
            <p:spPr bwMode="auto">
              <a:xfrm flipV="1">
                <a:off x="3438503" y="4213082"/>
                <a:ext cx="366732" cy="0"/>
              </a:xfrm>
              <a:prstGeom prst="line">
                <a:avLst/>
              </a:prstGeom>
              <a:noFill/>
              <a:ln w="76200" cap="rnd" algn="ctr">
                <a:solidFill>
                  <a:srgbClr val="EA9685"/>
                </a:solidFill>
                <a:round/>
                <a:headEnd/>
                <a:tailEnd/>
              </a:ln>
              <a:extLst>
                <a:ext uri="{909E8E84-426E-40DD-AFC4-6F175D3DCCD1}">
                  <a14:hiddenFill xmlns:a14="http://schemas.microsoft.com/office/drawing/2010/main">
                    <a:noFill/>
                  </a14:hiddenFill>
                </a:ext>
              </a:extLst>
            </p:spPr>
          </p:cxnSp>
          <p:cxnSp>
            <p:nvCxnSpPr>
              <p:cNvPr id="83061" name="Straight Connector 83">
                <a:extLst>
                  <a:ext uri="{FF2B5EF4-FFF2-40B4-BE49-F238E27FC236}">
                    <a16:creationId xmlns:a16="http://schemas.microsoft.com/office/drawing/2014/main" id="{5A7C7369-4F70-D039-8440-B264CB4581A4}"/>
                  </a:ext>
                </a:extLst>
              </p:cNvPr>
              <p:cNvCxnSpPr>
                <a:cxnSpLocks/>
              </p:cNvCxnSpPr>
              <p:nvPr/>
            </p:nvCxnSpPr>
            <p:spPr bwMode="auto">
              <a:xfrm flipV="1">
                <a:off x="2446264" y="4273430"/>
                <a:ext cx="766802" cy="0"/>
              </a:xfrm>
              <a:prstGeom prst="line">
                <a:avLst/>
              </a:prstGeom>
              <a:noFill/>
              <a:ln w="76200" cap="rnd" algn="ctr">
                <a:solidFill>
                  <a:srgbClr val="EA9685"/>
                </a:solidFill>
                <a:round/>
                <a:headEnd/>
                <a:tailEnd/>
              </a:ln>
              <a:extLst>
                <a:ext uri="{909E8E84-426E-40DD-AFC4-6F175D3DCCD1}">
                  <a14:hiddenFill xmlns:a14="http://schemas.microsoft.com/office/drawing/2010/main">
                    <a:noFill/>
                  </a14:hiddenFill>
                </a:ext>
              </a:extLst>
            </p:spPr>
          </p:cxnSp>
          <p:sp>
            <p:nvSpPr>
              <p:cNvPr id="85" name="Freeform 47">
                <a:extLst>
                  <a:ext uri="{FF2B5EF4-FFF2-40B4-BE49-F238E27FC236}">
                    <a16:creationId xmlns:a16="http://schemas.microsoft.com/office/drawing/2014/main" id="{F8EE5BDF-69C8-BA80-9195-121E193226DA}"/>
                  </a:ext>
                </a:extLst>
              </p:cNvPr>
              <p:cNvSpPr>
                <a:spLocks/>
              </p:cNvSpPr>
              <p:nvPr/>
            </p:nvSpPr>
            <p:spPr bwMode="auto">
              <a:xfrm>
                <a:off x="1935062" y="5308862"/>
                <a:ext cx="93667" cy="354144"/>
              </a:xfrm>
              <a:custGeom>
                <a:avLst/>
                <a:gdLst>
                  <a:gd name="T0" fmla="*/ 168852056 w 67"/>
                  <a:gd name="T1" fmla="*/ 0 h 168"/>
                  <a:gd name="T2" fmla="*/ 168852056 w 67"/>
                  <a:gd name="T3" fmla="*/ 423386250 h 168"/>
                  <a:gd name="T4" fmla="*/ 0 w 67"/>
                  <a:gd name="T5" fmla="*/ 423386250 h 168"/>
                  <a:gd name="T6" fmla="*/ 0 60000 65536"/>
                  <a:gd name="T7" fmla="*/ 0 60000 65536"/>
                  <a:gd name="T8" fmla="*/ 0 60000 65536"/>
                  <a:gd name="T9" fmla="*/ 0 w 67"/>
                  <a:gd name="T10" fmla="*/ 0 h 168"/>
                  <a:gd name="T11" fmla="*/ 67 w 67"/>
                  <a:gd name="T12" fmla="*/ 168 h 168"/>
                </a:gdLst>
                <a:ahLst/>
                <a:cxnLst>
                  <a:cxn ang="T6">
                    <a:pos x="T0" y="T1"/>
                  </a:cxn>
                  <a:cxn ang="T7">
                    <a:pos x="T2" y="T3"/>
                  </a:cxn>
                  <a:cxn ang="T8">
                    <a:pos x="T4" y="T5"/>
                  </a:cxn>
                </a:cxnLst>
                <a:rect l="T9" t="T10" r="T11" b="T12"/>
                <a:pathLst>
                  <a:path w="67" h="168">
                    <a:moveTo>
                      <a:pt x="67" y="0"/>
                    </a:moveTo>
                    <a:lnTo>
                      <a:pt x="67" y="168"/>
                    </a:lnTo>
                    <a:lnTo>
                      <a:pt x="0" y="168"/>
                    </a:lnTo>
                  </a:path>
                </a:pathLst>
              </a:custGeom>
              <a:noFill/>
              <a:ln w="76200" cap="rnd" cmpd="sng">
                <a:solidFill>
                  <a:srgbClr val="EA9685"/>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83063" name="Freeform 48">
                <a:extLst>
                  <a:ext uri="{FF2B5EF4-FFF2-40B4-BE49-F238E27FC236}">
                    <a16:creationId xmlns:a16="http://schemas.microsoft.com/office/drawing/2014/main" id="{36E9551F-264D-F00D-80C3-4D84949FA9AE}"/>
                  </a:ext>
                </a:extLst>
              </p:cNvPr>
              <p:cNvSpPr>
                <a:spLocks/>
              </p:cNvSpPr>
              <p:nvPr/>
            </p:nvSpPr>
            <p:spPr bwMode="auto">
              <a:xfrm>
                <a:off x="1676268" y="5902087"/>
                <a:ext cx="147074" cy="245422"/>
              </a:xfrm>
              <a:custGeom>
                <a:avLst/>
                <a:gdLst>
                  <a:gd name="T0" fmla="*/ 0 w 140"/>
                  <a:gd name="T1" fmla="*/ 2147483646 h 90"/>
                  <a:gd name="T2" fmla="*/ 0 w 140"/>
                  <a:gd name="T3" fmla="*/ 0 h 90"/>
                  <a:gd name="T4" fmla="*/ 2147483646 w 140"/>
                  <a:gd name="T5" fmla="*/ 0 h 90"/>
                  <a:gd name="T6" fmla="*/ 0 60000 65536"/>
                  <a:gd name="T7" fmla="*/ 0 60000 65536"/>
                  <a:gd name="T8" fmla="*/ 0 60000 65536"/>
                  <a:gd name="T9" fmla="*/ 0 w 140"/>
                  <a:gd name="T10" fmla="*/ 0 h 90"/>
                  <a:gd name="T11" fmla="*/ 140 w 140"/>
                  <a:gd name="T12" fmla="*/ 90 h 90"/>
                </a:gdLst>
                <a:ahLst/>
                <a:cxnLst>
                  <a:cxn ang="T6">
                    <a:pos x="T0" y="T1"/>
                  </a:cxn>
                  <a:cxn ang="T7">
                    <a:pos x="T2" y="T3"/>
                  </a:cxn>
                  <a:cxn ang="T8">
                    <a:pos x="T4" y="T5"/>
                  </a:cxn>
                </a:cxnLst>
                <a:rect l="T9" t="T10" r="T11" b="T12"/>
                <a:pathLst>
                  <a:path w="140" h="90">
                    <a:moveTo>
                      <a:pt x="0" y="90"/>
                    </a:moveTo>
                    <a:lnTo>
                      <a:pt x="0" y="0"/>
                    </a:lnTo>
                    <a:lnTo>
                      <a:pt x="140" y="0"/>
                    </a:lnTo>
                  </a:path>
                </a:pathLst>
              </a:custGeom>
              <a:noFill/>
              <a:ln w="76200" cap="rnd"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87" name="Rectangle 51">
                <a:extLst>
                  <a:ext uri="{FF2B5EF4-FFF2-40B4-BE49-F238E27FC236}">
                    <a16:creationId xmlns:a16="http://schemas.microsoft.com/office/drawing/2014/main" id="{F889EA22-BCCD-3FE0-A69A-6532F160C076}"/>
                  </a:ext>
                </a:extLst>
              </p:cNvPr>
              <p:cNvSpPr>
                <a:spLocks noChangeArrowheads="1"/>
              </p:cNvSpPr>
              <p:nvPr/>
            </p:nvSpPr>
            <p:spPr bwMode="auto">
              <a:xfrm>
                <a:off x="1777890" y="5539135"/>
                <a:ext cx="152408" cy="455780"/>
              </a:xfrm>
              <a:prstGeom prst="rect">
                <a:avLst/>
              </a:prstGeom>
              <a:solidFill>
                <a:srgbClr val="C00000"/>
              </a:solidFill>
              <a:ln w="12700">
                <a:solidFill>
                  <a:srgbClr val="C00000"/>
                </a:solidFill>
                <a:miter lim="800000"/>
                <a:headEnd/>
                <a:tailEnd/>
              </a:ln>
            </p:spPr>
            <p:txBody>
              <a:bodyPr wrap="none" anchor="ctr"/>
              <a:lstStyle/>
              <a:p>
                <a:pPr defTabSz="571478" eaLnBrk="0" fontAlgn="base" hangingPunct="0">
                  <a:spcBef>
                    <a:spcPct val="0"/>
                  </a:spcBef>
                  <a:spcAft>
                    <a:spcPct val="0"/>
                  </a:spcAft>
                  <a:defRPr/>
                </a:pPr>
                <a:endParaRPr lang="en-US" altLang="en-US" sz="2400" b="1" kern="0">
                  <a:solidFill>
                    <a:srgbClr val="000000"/>
                  </a:solidFill>
                  <a:latin typeface="Arial" panose="020B0604020202020204"/>
                  <a:ea typeface="ＭＳ Ｐゴシック" panose="020B0600070205080204" pitchFamily="34" charset="-128"/>
                  <a:sym typeface="Helvetica Neue"/>
                </a:endParaRPr>
              </a:p>
            </p:txBody>
          </p:sp>
          <p:cxnSp>
            <p:nvCxnSpPr>
              <p:cNvPr id="88" name="Straight Arrow Connector 87">
                <a:extLst>
                  <a:ext uri="{FF2B5EF4-FFF2-40B4-BE49-F238E27FC236}">
                    <a16:creationId xmlns:a16="http://schemas.microsoft.com/office/drawing/2014/main" id="{EA4CD6DB-C704-7AE1-C264-B3D77E700C6D}"/>
                  </a:ext>
                </a:extLst>
              </p:cNvPr>
              <p:cNvCxnSpPr>
                <a:cxnSpLocks/>
              </p:cNvCxnSpPr>
              <p:nvPr/>
            </p:nvCxnSpPr>
            <p:spPr bwMode="auto">
              <a:xfrm rot="5400000" flipV="1">
                <a:off x="2883543" y="4211123"/>
                <a:ext cx="735" cy="134393"/>
              </a:xfrm>
              <a:prstGeom prst="straightConnector1">
                <a:avLst/>
              </a:prstGeom>
              <a:solidFill>
                <a:srgbClr val="D52B1E"/>
              </a:solidFill>
              <a:ln w="50800" cap="flat" cmpd="sng" algn="ctr">
                <a:solidFill>
                  <a:srgbClr val="D52B1E">
                    <a:lumMod val="40000"/>
                    <a:lumOff val="60000"/>
                  </a:srgbClr>
                </a:solidFill>
                <a:prstDash val="solid"/>
                <a:round/>
                <a:headEnd type="none" w="med" len="med"/>
                <a:tailEnd type="triangle"/>
              </a:ln>
              <a:effectLst>
                <a:glow rad="63500">
                  <a:sysClr val="window" lastClr="FFFFFF"/>
                </a:glow>
                <a:outerShdw blurRad="63500" dist="35921" dir="2700000" algn="ctr" rotWithShape="0">
                  <a:srgbClr val="FFFFFF"/>
                </a:outerShdw>
              </a:effectLst>
            </p:spPr>
          </p:cxnSp>
          <p:cxnSp>
            <p:nvCxnSpPr>
              <p:cNvPr id="89" name="Straight Arrow Connector 88">
                <a:extLst>
                  <a:ext uri="{FF2B5EF4-FFF2-40B4-BE49-F238E27FC236}">
                    <a16:creationId xmlns:a16="http://schemas.microsoft.com/office/drawing/2014/main" id="{E32A39A9-AEA6-0120-8611-E60D19156AB6}"/>
                  </a:ext>
                </a:extLst>
              </p:cNvPr>
              <p:cNvCxnSpPr>
                <a:cxnSpLocks/>
              </p:cNvCxnSpPr>
              <p:nvPr/>
            </p:nvCxnSpPr>
            <p:spPr bwMode="auto">
              <a:xfrm rot="16200000" flipH="1" flipV="1">
                <a:off x="2840558" y="3773883"/>
                <a:ext cx="607" cy="147832"/>
              </a:xfrm>
              <a:prstGeom prst="straightConnector1">
                <a:avLst/>
              </a:prstGeom>
              <a:solidFill>
                <a:srgbClr val="D52B1E"/>
              </a:solidFill>
              <a:ln w="50800" cap="flat" cmpd="sng" algn="ctr">
                <a:solidFill>
                  <a:srgbClr val="C00000"/>
                </a:solidFill>
                <a:prstDash val="solid"/>
                <a:round/>
                <a:headEnd type="none" w="med" len="med"/>
                <a:tailEnd type="triangle"/>
              </a:ln>
              <a:effectLst>
                <a:glow rad="63500">
                  <a:sysClr val="window" lastClr="FFFFFF"/>
                </a:glow>
                <a:outerShdw blurRad="63500" dist="35921" dir="2700000" algn="ctr" rotWithShape="0">
                  <a:srgbClr val="FFFFFF"/>
                </a:outerShdw>
              </a:effectLst>
            </p:spPr>
          </p:cxnSp>
          <p:cxnSp>
            <p:nvCxnSpPr>
              <p:cNvPr id="90" name="Straight Arrow Connector 89">
                <a:extLst>
                  <a:ext uri="{FF2B5EF4-FFF2-40B4-BE49-F238E27FC236}">
                    <a16:creationId xmlns:a16="http://schemas.microsoft.com/office/drawing/2014/main" id="{BB6960AB-B772-8AB4-B9D2-AC263F86B156}"/>
                  </a:ext>
                </a:extLst>
              </p:cNvPr>
              <p:cNvCxnSpPr>
                <a:cxnSpLocks/>
              </p:cNvCxnSpPr>
              <p:nvPr/>
            </p:nvCxnSpPr>
            <p:spPr bwMode="auto">
              <a:xfrm flipH="1">
                <a:off x="1132185" y="4293878"/>
                <a:ext cx="2735" cy="137160"/>
              </a:xfrm>
              <a:prstGeom prst="straightConnector1">
                <a:avLst/>
              </a:prstGeom>
              <a:solidFill>
                <a:srgbClr val="D52B1E"/>
              </a:solidFill>
              <a:ln w="50800" cap="flat" cmpd="sng" algn="ctr">
                <a:solidFill>
                  <a:srgbClr val="D52B1E"/>
                </a:solidFill>
                <a:prstDash val="solid"/>
                <a:round/>
                <a:headEnd type="none" w="med" len="med"/>
                <a:tailEnd type="triangle"/>
              </a:ln>
              <a:effectLst>
                <a:glow rad="63500">
                  <a:sysClr val="window" lastClr="FFFFFF"/>
                </a:glow>
                <a:outerShdw blurRad="63500" dist="35921" dir="2700000" algn="ctr" rotWithShape="0">
                  <a:srgbClr val="FFFFFF"/>
                </a:outerShdw>
              </a:effectLst>
            </p:spPr>
          </p:cxnSp>
          <p:sp>
            <p:nvSpPr>
              <p:cNvPr id="83068" name="Freeform: Shape 90">
                <a:extLst>
                  <a:ext uri="{FF2B5EF4-FFF2-40B4-BE49-F238E27FC236}">
                    <a16:creationId xmlns:a16="http://schemas.microsoft.com/office/drawing/2014/main" id="{D0797E83-38F3-F4CC-1CFC-B2E5D8E23E7C}"/>
                  </a:ext>
                </a:extLst>
              </p:cNvPr>
              <p:cNvSpPr>
                <a:spLocks/>
              </p:cNvSpPr>
              <p:nvPr/>
            </p:nvSpPr>
            <p:spPr bwMode="auto">
              <a:xfrm flipH="1">
                <a:off x="1068445" y="5517723"/>
                <a:ext cx="587046" cy="629786"/>
              </a:xfrm>
              <a:custGeom>
                <a:avLst/>
                <a:gdLst>
                  <a:gd name="T0" fmla="*/ 0 w 1358862"/>
                  <a:gd name="T1" fmla="*/ 478137 h 722792"/>
                  <a:gd name="T2" fmla="*/ 109031 w 1358862"/>
                  <a:gd name="T3" fmla="*/ 477990 h 722792"/>
                  <a:gd name="T4" fmla="*/ 109543 w 1358862"/>
                  <a:gd name="T5" fmla="*/ 0 h 722792"/>
                  <a:gd name="T6" fmla="*/ 0 60000 65536"/>
                  <a:gd name="T7" fmla="*/ 0 60000 65536"/>
                  <a:gd name="T8" fmla="*/ 0 60000 65536"/>
                </a:gdLst>
                <a:ahLst/>
                <a:cxnLst>
                  <a:cxn ang="T6">
                    <a:pos x="T0" y="T1"/>
                  </a:cxn>
                  <a:cxn ang="T7">
                    <a:pos x="T2" y="T3"/>
                  </a:cxn>
                  <a:cxn ang="T8">
                    <a:pos x="T4" y="T5"/>
                  </a:cxn>
                </a:cxnLst>
                <a:rect l="0" t="0" r="r" b="b"/>
                <a:pathLst>
                  <a:path w="1358862" h="722792">
                    <a:moveTo>
                      <a:pt x="0" y="722792"/>
                    </a:moveTo>
                    <a:lnTo>
                      <a:pt x="1352254" y="722571"/>
                    </a:lnTo>
                    <a:cubicBezTo>
                      <a:pt x="1347971" y="317943"/>
                      <a:pt x="1360819" y="165100"/>
                      <a:pt x="1358604" y="0"/>
                    </a:cubicBezTo>
                  </a:path>
                </a:pathLst>
              </a:custGeom>
              <a:noFill/>
              <a:ln w="76200" cap="rnd"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cxnSp>
            <p:nvCxnSpPr>
              <p:cNvPr id="92" name="Straight Arrow Connector 91">
                <a:extLst>
                  <a:ext uri="{FF2B5EF4-FFF2-40B4-BE49-F238E27FC236}">
                    <a16:creationId xmlns:a16="http://schemas.microsoft.com/office/drawing/2014/main" id="{7271168B-CCCB-3825-4481-CBC5688F4E86}"/>
                  </a:ext>
                </a:extLst>
              </p:cNvPr>
              <p:cNvCxnSpPr>
                <a:cxnSpLocks/>
              </p:cNvCxnSpPr>
              <p:nvPr/>
            </p:nvCxnSpPr>
            <p:spPr bwMode="auto">
              <a:xfrm flipH="1">
                <a:off x="1070261" y="5714262"/>
                <a:ext cx="1868" cy="137160"/>
              </a:xfrm>
              <a:prstGeom prst="straightConnector1">
                <a:avLst/>
              </a:prstGeom>
              <a:solidFill>
                <a:srgbClr val="D52B1E"/>
              </a:solidFill>
              <a:ln w="50800" cap="flat" cmpd="sng" algn="ctr">
                <a:solidFill>
                  <a:srgbClr val="D52B1E"/>
                </a:solidFill>
                <a:prstDash val="solid"/>
                <a:round/>
                <a:headEnd type="none" w="med" len="med"/>
                <a:tailEnd type="triangle"/>
              </a:ln>
              <a:effectLst>
                <a:glow rad="63500">
                  <a:sysClr val="window" lastClr="FFFFFF"/>
                </a:glow>
                <a:outerShdw blurRad="63500" dist="35921" dir="2700000" algn="ctr" rotWithShape="0">
                  <a:srgbClr val="FFFFFF"/>
                </a:outerShdw>
              </a:effectLst>
            </p:spPr>
          </p:cxnSp>
          <p:grpSp>
            <p:nvGrpSpPr>
              <p:cNvPr id="83070" name="HW DIST PUMP">
                <a:extLst>
                  <a:ext uri="{FF2B5EF4-FFF2-40B4-BE49-F238E27FC236}">
                    <a16:creationId xmlns:a16="http://schemas.microsoft.com/office/drawing/2014/main" id="{A501800D-17BD-A6E2-CB75-E4550237C78A}"/>
                  </a:ext>
                </a:extLst>
              </p:cNvPr>
              <p:cNvGrpSpPr>
                <a:grpSpLocks noChangeAspect="1"/>
              </p:cNvGrpSpPr>
              <p:nvPr/>
            </p:nvGrpSpPr>
            <p:grpSpPr bwMode="auto">
              <a:xfrm rot="10800000" flipH="1">
                <a:off x="1030139" y="5154003"/>
                <a:ext cx="196774" cy="348386"/>
                <a:chOff x="388" y="2729"/>
                <a:chExt cx="180" cy="284"/>
              </a:xfrm>
            </p:grpSpPr>
            <p:sp>
              <p:nvSpPr>
                <p:cNvPr id="83081" name="Freeform 15">
                  <a:extLst>
                    <a:ext uri="{FF2B5EF4-FFF2-40B4-BE49-F238E27FC236}">
                      <a16:creationId xmlns:a16="http://schemas.microsoft.com/office/drawing/2014/main" id="{14D77326-5882-FA60-4D4E-E93D078DCFAB}"/>
                    </a:ext>
                  </a:extLst>
                </p:cNvPr>
                <p:cNvSpPr>
                  <a:spLocks/>
                </p:cNvSpPr>
                <p:nvPr/>
              </p:nvSpPr>
              <p:spPr bwMode="auto">
                <a:xfrm rot="-5400000">
                  <a:off x="363" y="2768"/>
                  <a:ext cx="237" cy="173"/>
                </a:xfrm>
                <a:custGeom>
                  <a:avLst/>
                  <a:gdLst>
                    <a:gd name="T0" fmla="*/ 22 w 472"/>
                    <a:gd name="T1" fmla="*/ 7 h 347"/>
                    <a:gd name="T2" fmla="*/ 30 w 472"/>
                    <a:gd name="T3" fmla="*/ 7 h 347"/>
                    <a:gd name="T4" fmla="*/ 30 w 472"/>
                    <a:gd name="T5" fmla="*/ 0 h 347"/>
                    <a:gd name="T6" fmla="*/ 12 w 472"/>
                    <a:gd name="T7" fmla="*/ 0 h 347"/>
                    <a:gd name="T8" fmla="*/ 10 w 472"/>
                    <a:gd name="T9" fmla="*/ 0 h 347"/>
                    <a:gd name="T10" fmla="*/ 9 w 472"/>
                    <a:gd name="T11" fmla="*/ 0 h 347"/>
                    <a:gd name="T12" fmla="*/ 8 w 472"/>
                    <a:gd name="T13" fmla="*/ 0 h 347"/>
                    <a:gd name="T14" fmla="*/ 7 w 472"/>
                    <a:gd name="T15" fmla="*/ 0 h 347"/>
                    <a:gd name="T16" fmla="*/ 6 w 472"/>
                    <a:gd name="T17" fmla="*/ 1 h 347"/>
                    <a:gd name="T18" fmla="*/ 5 w 472"/>
                    <a:gd name="T19" fmla="*/ 1 h 347"/>
                    <a:gd name="T20" fmla="*/ 5 w 472"/>
                    <a:gd name="T21" fmla="*/ 2 h 347"/>
                    <a:gd name="T22" fmla="*/ 4 w 472"/>
                    <a:gd name="T23" fmla="*/ 3 h 347"/>
                    <a:gd name="T24" fmla="*/ 3 w 472"/>
                    <a:gd name="T25" fmla="*/ 3 h 347"/>
                    <a:gd name="T26" fmla="*/ 2 w 472"/>
                    <a:gd name="T27" fmla="*/ 4 h 347"/>
                    <a:gd name="T28" fmla="*/ 2 w 472"/>
                    <a:gd name="T29" fmla="*/ 5 h 347"/>
                    <a:gd name="T30" fmla="*/ 1 w 472"/>
                    <a:gd name="T31" fmla="*/ 6 h 347"/>
                    <a:gd name="T32" fmla="*/ 1 w 472"/>
                    <a:gd name="T33" fmla="*/ 7 h 347"/>
                    <a:gd name="T34" fmla="*/ 1 w 472"/>
                    <a:gd name="T35" fmla="*/ 8 h 347"/>
                    <a:gd name="T36" fmla="*/ 1 w 472"/>
                    <a:gd name="T37" fmla="*/ 9 h 347"/>
                    <a:gd name="T38" fmla="*/ 0 w 472"/>
                    <a:gd name="T39" fmla="*/ 10 h 347"/>
                    <a:gd name="T40" fmla="*/ 1 w 472"/>
                    <a:gd name="T41" fmla="*/ 11 h 347"/>
                    <a:gd name="T42" fmla="*/ 1 w 472"/>
                    <a:gd name="T43" fmla="*/ 13 h 347"/>
                    <a:gd name="T44" fmla="*/ 1 w 472"/>
                    <a:gd name="T45" fmla="*/ 14 h 347"/>
                    <a:gd name="T46" fmla="*/ 1 w 472"/>
                    <a:gd name="T47" fmla="*/ 15 h 347"/>
                    <a:gd name="T48" fmla="*/ 2 w 472"/>
                    <a:gd name="T49" fmla="*/ 15 h 347"/>
                    <a:gd name="T50" fmla="*/ 2 w 472"/>
                    <a:gd name="T51" fmla="*/ 16 h 347"/>
                    <a:gd name="T52" fmla="*/ 3 w 472"/>
                    <a:gd name="T53" fmla="*/ 17 h 347"/>
                    <a:gd name="T54" fmla="*/ 4 w 472"/>
                    <a:gd name="T55" fmla="*/ 18 h 347"/>
                    <a:gd name="T56" fmla="*/ 5 w 472"/>
                    <a:gd name="T57" fmla="*/ 19 h 347"/>
                    <a:gd name="T58" fmla="*/ 5 w 472"/>
                    <a:gd name="T59" fmla="*/ 19 h 347"/>
                    <a:gd name="T60" fmla="*/ 6 w 472"/>
                    <a:gd name="T61" fmla="*/ 20 h 347"/>
                    <a:gd name="T62" fmla="*/ 7 w 472"/>
                    <a:gd name="T63" fmla="*/ 20 h 347"/>
                    <a:gd name="T64" fmla="*/ 8 w 472"/>
                    <a:gd name="T65" fmla="*/ 21 h 347"/>
                    <a:gd name="T66" fmla="*/ 9 w 472"/>
                    <a:gd name="T67" fmla="*/ 21 h 347"/>
                    <a:gd name="T68" fmla="*/ 10 w 472"/>
                    <a:gd name="T69" fmla="*/ 21 h 347"/>
                    <a:gd name="T70" fmla="*/ 12 w 472"/>
                    <a:gd name="T71" fmla="*/ 21 h 347"/>
                    <a:gd name="T72" fmla="*/ 13 w 472"/>
                    <a:gd name="T73" fmla="*/ 21 h 347"/>
                    <a:gd name="T74" fmla="*/ 14 w 472"/>
                    <a:gd name="T75" fmla="*/ 21 h 347"/>
                    <a:gd name="T76" fmla="*/ 15 w 472"/>
                    <a:gd name="T77" fmla="*/ 21 h 347"/>
                    <a:gd name="T78" fmla="*/ 16 w 472"/>
                    <a:gd name="T79" fmla="*/ 20 h 347"/>
                    <a:gd name="T80" fmla="*/ 17 w 472"/>
                    <a:gd name="T81" fmla="*/ 20 h 347"/>
                    <a:gd name="T82" fmla="*/ 18 w 472"/>
                    <a:gd name="T83" fmla="*/ 19 h 347"/>
                    <a:gd name="T84" fmla="*/ 19 w 472"/>
                    <a:gd name="T85" fmla="*/ 19 h 347"/>
                    <a:gd name="T86" fmla="*/ 19 w 472"/>
                    <a:gd name="T87" fmla="*/ 18 h 347"/>
                    <a:gd name="T88" fmla="*/ 20 w 472"/>
                    <a:gd name="T89" fmla="*/ 17 h 347"/>
                    <a:gd name="T90" fmla="*/ 21 w 472"/>
                    <a:gd name="T91" fmla="*/ 16 h 347"/>
                    <a:gd name="T92" fmla="*/ 21 w 472"/>
                    <a:gd name="T93" fmla="*/ 15 h 347"/>
                    <a:gd name="T94" fmla="*/ 22 w 472"/>
                    <a:gd name="T95" fmla="*/ 15 h 347"/>
                    <a:gd name="T96" fmla="*/ 22 w 472"/>
                    <a:gd name="T97" fmla="*/ 14 h 347"/>
                    <a:gd name="T98" fmla="*/ 22 w 472"/>
                    <a:gd name="T99" fmla="*/ 13 h 347"/>
                    <a:gd name="T100" fmla="*/ 23 w 472"/>
                    <a:gd name="T101" fmla="*/ 11 h 347"/>
                    <a:gd name="T102" fmla="*/ 23 w 472"/>
                    <a:gd name="T103" fmla="*/ 10 h 347"/>
                    <a:gd name="T104" fmla="*/ 23 w 472"/>
                    <a:gd name="T105" fmla="*/ 9 h 347"/>
                    <a:gd name="T106" fmla="*/ 22 w 472"/>
                    <a:gd name="T107" fmla="*/ 8 h 347"/>
                    <a:gd name="T108" fmla="*/ 22 w 472"/>
                    <a:gd name="T109" fmla="*/ 7 h 347"/>
                    <a:gd name="T110" fmla="*/ 22 w 472"/>
                    <a:gd name="T111" fmla="*/ 7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solidFill>
                  <a:srgbClr val="CECECE"/>
                </a:solidFill>
                <a:ln w="9525">
                  <a:solidFill>
                    <a:srgbClr val="C00000"/>
                  </a:solidFill>
                  <a:prstDash val="solid"/>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109" name="Freeform 16">
                  <a:extLst>
                    <a:ext uri="{FF2B5EF4-FFF2-40B4-BE49-F238E27FC236}">
                      <a16:creationId xmlns:a16="http://schemas.microsoft.com/office/drawing/2014/main" id="{D1CAF97B-5E50-3510-D80A-3AC26293901D}"/>
                    </a:ext>
                  </a:extLst>
                </p:cNvPr>
                <p:cNvSpPr>
                  <a:spLocks/>
                </p:cNvSpPr>
                <p:nvPr/>
              </p:nvSpPr>
              <p:spPr bwMode="auto">
                <a:xfrm rot="16200000">
                  <a:off x="389" y="2803"/>
                  <a:ext cx="168" cy="164"/>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solidFill>
                  <a:schemeClr val="bg1">
                    <a:lumMod val="65000"/>
                  </a:schemeClr>
                </a:solidFill>
                <a:ln w="9525">
                  <a:solidFill>
                    <a:srgbClr val="C00000"/>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10" name="Freeform 17">
                  <a:extLst>
                    <a:ext uri="{FF2B5EF4-FFF2-40B4-BE49-F238E27FC236}">
                      <a16:creationId xmlns:a16="http://schemas.microsoft.com/office/drawing/2014/main" id="{4118D99B-F59D-D0DB-2528-72E18CF887A5}"/>
                    </a:ext>
                  </a:extLst>
                </p:cNvPr>
                <p:cNvSpPr>
                  <a:spLocks/>
                </p:cNvSpPr>
                <p:nvPr/>
              </p:nvSpPr>
              <p:spPr bwMode="auto">
                <a:xfrm rot="16200000">
                  <a:off x="406" y="2898"/>
                  <a:ext cx="141"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solidFill>
                  <a:schemeClr val="bg1">
                    <a:lumMod val="85000"/>
                  </a:schemeClr>
                </a:solidFill>
                <a:ln w="9525" cap="flat" cmpd="sng">
                  <a:solidFill>
                    <a:srgbClr val="C0000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83084" name="Rectangle 18">
                  <a:extLst>
                    <a:ext uri="{FF2B5EF4-FFF2-40B4-BE49-F238E27FC236}">
                      <a16:creationId xmlns:a16="http://schemas.microsoft.com/office/drawing/2014/main" id="{522F42BF-ABEC-BDE8-E7D7-9CF0D0DFF204}"/>
                    </a:ext>
                  </a:extLst>
                </p:cNvPr>
                <p:cNvSpPr>
                  <a:spLocks noChangeArrowheads="1"/>
                </p:cNvSpPr>
                <p:nvPr/>
              </p:nvSpPr>
              <p:spPr bwMode="auto">
                <a:xfrm rot="-5400000">
                  <a:off x="471" y="2966"/>
                  <a:ext cx="20" cy="73"/>
                </a:xfrm>
                <a:prstGeom prst="rect">
                  <a:avLst/>
                </a:prstGeom>
                <a:solidFill>
                  <a:srgbClr val="808080"/>
                </a:solidFill>
                <a:ln w="9525">
                  <a:solidFill>
                    <a:srgbClr val="C00000"/>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sp>
              <p:nvSpPr>
                <p:cNvPr id="83085" name="Rectangle 19">
                  <a:extLst>
                    <a:ext uri="{FF2B5EF4-FFF2-40B4-BE49-F238E27FC236}">
                      <a16:creationId xmlns:a16="http://schemas.microsoft.com/office/drawing/2014/main" id="{101FAE38-DCF8-3C99-19EE-FD6A55D2992E}"/>
                    </a:ext>
                  </a:extLst>
                </p:cNvPr>
                <p:cNvSpPr>
                  <a:spLocks noChangeArrowheads="1"/>
                </p:cNvSpPr>
                <p:nvPr/>
              </p:nvSpPr>
              <p:spPr bwMode="auto">
                <a:xfrm rot="-5400000">
                  <a:off x="415" y="2702"/>
                  <a:ext cx="20" cy="73"/>
                </a:xfrm>
                <a:prstGeom prst="rect">
                  <a:avLst/>
                </a:prstGeom>
                <a:solidFill>
                  <a:srgbClr val="808080"/>
                </a:solidFill>
                <a:ln w="9525">
                  <a:solidFill>
                    <a:srgbClr val="C00000"/>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grpSp>
          <p:grpSp>
            <p:nvGrpSpPr>
              <p:cNvPr id="94" name="HW COIL VALVE">
                <a:extLst>
                  <a:ext uri="{FF2B5EF4-FFF2-40B4-BE49-F238E27FC236}">
                    <a16:creationId xmlns:a16="http://schemas.microsoft.com/office/drawing/2014/main" id="{2374CCDB-991C-80F3-5553-C04F723FD071}"/>
                  </a:ext>
                </a:extLst>
              </p:cNvPr>
              <p:cNvGrpSpPr>
                <a:grpSpLocks/>
              </p:cNvGrpSpPr>
              <p:nvPr/>
            </p:nvGrpSpPr>
            <p:grpSpPr bwMode="auto">
              <a:xfrm rot="10800000" flipH="1">
                <a:off x="1974492" y="5383314"/>
                <a:ext cx="274328" cy="177819"/>
                <a:chOff x="3917093" y="4679430"/>
                <a:chExt cx="360852" cy="247648"/>
              </a:xfrm>
              <a:solidFill>
                <a:srgbClr val="EA9685"/>
              </a:solidFill>
            </p:grpSpPr>
            <p:sp>
              <p:nvSpPr>
                <p:cNvPr id="104" name="Line 100">
                  <a:extLst>
                    <a:ext uri="{FF2B5EF4-FFF2-40B4-BE49-F238E27FC236}">
                      <a16:creationId xmlns:a16="http://schemas.microsoft.com/office/drawing/2014/main" id="{299EF675-528F-7F9C-CFCB-6FB5A980570C}"/>
                    </a:ext>
                  </a:extLst>
                </p:cNvPr>
                <p:cNvSpPr>
                  <a:spLocks noChangeAspect="1" noChangeShapeType="1"/>
                </p:cNvSpPr>
                <p:nvPr/>
              </p:nvSpPr>
              <p:spPr bwMode="auto">
                <a:xfrm rot="5400000" flipV="1">
                  <a:off x="4021284" y="4732765"/>
                  <a:ext cx="0" cy="138113"/>
                </a:xfrm>
                <a:prstGeom prst="line">
                  <a:avLst/>
                </a:prstGeom>
                <a:grpFill/>
                <a:ln w="38100">
                  <a:solidFill>
                    <a:schemeClr val="bg1">
                      <a:lumMod val="85000"/>
                    </a:schemeClr>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05" name="Freeform 98">
                  <a:extLst>
                    <a:ext uri="{FF2B5EF4-FFF2-40B4-BE49-F238E27FC236}">
                      <a16:creationId xmlns:a16="http://schemas.microsoft.com/office/drawing/2014/main" id="{4D773AB8-8DE9-0E02-6146-FDE56B7AD23D}"/>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chemeClr val="bg1">
                      <a:lumMod val="85000"/>
                    </a:schemeClr>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06" name="Freeform 99">
                  <a:extLst>
                    <a:ext uri="{FF2B5EF4-FFF2-40B4-BE49-F238E27FC236}">
                      <a16:creationId xmlns:a16="http://schemas.microsoft.com/office/drawing/2014/main" id="{B4F668C0-6F07-E17D-01C4-71E5C5FF3174}"/>
                    </a:ext>
                  </a:extLst>
                </p:cNvPr>
                <p:cNvSpPr>
                  <a:spLocks/>
                </p:cNvSpPr>
                <p:nvPr/>
              </p:nvSpPr>
              <p:spPr bwMode="auto">
                <a:xfrm flipH="1" flipV="1">
                  <a:off x="3917093" y="4679430"/>
                  <a:ext cx="136921" cy="123109"/>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chemeClr val="bg1">
                      <a:lumMod val="85000"/>
                    </a:schemeClr>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07" name="Rectangle 101">
                  <a:extLst>
                    <a:ext uri="{FF2B5EF4-FFF2-40B4-BE49-F238E27FC236}">
                      <a16:creationId xmlns:a16="http://schemas.microsoft.com/office/drawing/2014/main" id="{18339F32-1083-5208-DCB9-7BFB64957ECC}"/>
                    </a:ext>
                  </a:extLst>
                </p:cNvPr>
                <p:cNvSpPr>
                  <a:spLocks noChangeArrowheads="1"/>
                </p:cNvSpPr>
                <p:nvPr/>
              </p:nvSpPr>
              <p:spPr bwMode="auto">
                <a:xfrm flipV="1">
                  <a:off x="4071808" y="4720391"/>
                  <a:ext cx="206137" cy="171451"/>
                </a:xfrm>
                <a:prstGeom prst="rect">
                  <a:avLst/>
                </a:prstGeom>
                <a:noFill/>
                <a:ln w="19050" algn="ctr">
                  <a:solidFill>
                    <a:srgbClr val="EA9685"/>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cxnSp>
            <p:nvCxnSpPr>
              <p:cNvPr id="83072" name="Straight Connector 94">
                <a:extLst>
                  <a:ext uri="{FF2B5EF4-FFF2-40B4-BE49-F238E27FC236}">
                    <a16:creationId xmlns:a16="http://schemas.microsoft.com/office/drawing/2014/main" id="{60FFE5B0-6DB4-B153-736A-9EF52B39A184}"/>
                  </a:ext>
                </a:extLst>
              </p:cNvPr>
              <p:cNvCxnSpPr>
                <a:cxnSpLocks/>
              </p:cNvCxnSpPr>
              <p:nvPr/>
            </p:nvCxnSpPr>
            <p:spPr bwMode="auto">
              <a:xfrm flipH="1">
                <a:off x="1130479" y="4818206"/>
                <a:ext cx="1280991" cy="0"/>
              </a:xfrm>
              <a:prstGeom prst="line">
                <a:avLst/>
              </a:prstGeom>
              <a:noFill/>
              <a:ln w="76200" cap="rnd" algn="ctr">
                <a:solidFill>
                  <a:srgbClr val="C00000"/>
                </a:solidFill>
                <a:round/>
                <a:headEnd/>
                <a:tailEnd/>
              </a:ln>
              <a:extLst>
                <a:ext uri="{909E8E84-426E-40DD-AFC4-6F175D3DCCD1}">
                  <a14:hiddenFill xmlns:a14="http://schemas.microsoft.com/office/drawing/2010/main">
                    <a:noFill/>
                  </a14:hiddenFill>
                </a:ext>
              </a:extLst>
            </p:spPr>
          </p:cxnSp>
          <p:sp>
            <p:nvSpPr>
              <p:cNvPr id="96" name="Freeform: Shape 95">
                <a:extLst>
                  <a:ext uri="{FF2B5EF4-FFF2-40B4-BE49-F238E27FC236}">
                    <a16:creationId xmlns:a16="http://schemas.microsoft.com/office/drawing/2014/main" id="{C1F5DE21-25AB-344C-7E4D-6B26323956A2}"/>
                  </a:ext>
                </a:extLst>
              </p:cNvPr>
              <p:cNvSpPr/>
              <p:nvPr/>
            </p:nvSpPr>
            <p:spPr bwMode="auto">
              <a:xfrm>
                <a:off x="2033492" y="4273430"/>
                <a:ext cx="412772" cy="1014787"/>
              </a:xfrm>
              <a:custGeom>
                <a:avLst/>
                <a:gdLst>
                  <a:gd name="connsiteX0" fmla="*/ 0 w 1765004"/>
                  <a:gd name="connsiteY0" fmla="*/ 0 h 637958"/>
                  <a:gd name="connsiteX1" fmla="*/ 1307804 w 1765004"/>
                  <a:gd name="connsiteY1" fmla="*/ 637954 h 637958"/>
                  <a:gd name="connsiteX2" fmla="*/ 1765004 w 1765004"/>
                  <a:gd name="connsiteY2" fmla="*/ 10633 h 637958"/>
                  <a:gd name="connsiteX0" fmla="*/ 0 w 1806279"/>
                  <a:gd name="connsiteY0" fmla="*/ 602142 h 749926"/>
                  <a:gd name="connsiteX1" fmla="*/ 1349079 w 1806279"/>
                  <a:gd name="connsiteY1" fmla="*/ 627321 h 749926"/>
                  <a:gd name="connsiteX2" fmla="*/ 1806279 w 1806279"/>
                  <a:gd name="connsiteY2" fmla="*/ 0 h 749926"/>
                  <a:gd name="connsiteX0" fmla="*/ 0 w 1806279"/>
                  <a:gd name="connsiteY0" fmla="*/ 602142 h 627325"/>
                  <a:gd name="connsiteX1" fmla="*/ 1349079 w 1806279"/>
                  <a:gd name="connsiteY1" fmla="*/ 627321 h 627325"/>
                  <a:gd name="connsiteX2" fmla="*/ 1806279 w 1806279"/>
                  <a:gd name="connsiteY2" fmla="*/ 0 h 627325"/>
                  <a:gd name="connsiteX0" fmla="*/ 0 w 1806279"/>
                  <a:gd name="connsiteY0" fmla="*/ 602142 h 602142"/>
                  <a:gd name="connsiteX1" fmla="*/ 1352254 w 1806279"/>
                  <a:gd name="connsiteY1" fmla="*/ 601921 h 602142"/>
                  <a:gd name="connsiteX2" fmla="*/ 1806279 w 1806279"/>
                  <a:gd name="connsiteY2" fmla="*/ 0 h 602142"/>
                  <a:gd name="connsiteX0" fmla="*/ 0 w 1806279"/>
                  <a:gd name="connsiteY0" fmla="*/ 602142 h 602142"/>
                  <a:gd name="connsiteX1" fmla="*/ 1352254 w 1806279"/>
                  <a:gd name="connsiteY1" fmla="*/ 601921 h 602142"/>
                  <a:gd name="connsiteX2" fmla="*/ 1806279 w 1806279"/>
                  <a:gd name="connsiteY2" fmla="*/ 0 h 602142"/>
                  <a:gd name="connsiteX0" fmla="*/ 0 w 1358604"/>
                  <a:gd name="connsiteY0" fmla="*/ 722792 h 722792"/>
                  <a:gd name="connsiteX1" fmla="*/ 1352254 w 1358604"/>
                  <a:gd name="connsiteY1" fmla="*/ 722571 h 722792"/>
                  <a:gd name="connsiteX2" fmla="*/ 1358604 w 1358604"/>
                  <a:gd name="connsiteY2" fmla="*/ 0 h 722792"/>
                  <a:gd name="connsiteX0" fmla="*/ 0 w 1358862"/>
                  <a:gd name="connsiteY0" fmla="*/ 722792 h 722792"/>
                  <a:gd name="connsiteX1" fmla="*/ 1352254 w 1358862"/>
                  <a:gd name="connsiteY1" fmla="*/ 722571 h 722792"/>
                  <a:gd name="connsiteX2" fmla="*/ 1358604 w 1358862"/>
                  <a:gd name="connsiteY2" fmla="*/ 0 h 722792"/>
                </a:gdLst>
                <a:ahLst/>
                <a:cxnLst>
                  <a:cxn ang="0">
                    <a:pos x="connsiteX0" y="connsiteY0"/>
                  </a:cxn>
                  <a:cxn ang="0">
                    <a:pos x="connsiteX1" y="connsiteY1"/>
                  </a:cxn>
                  <a:cxn ang="0">
                    <a:pos x="connsiteX2" y="connsiteY2"/>
                  </a:cxn>
                </a:cxnLst>
                <a:rect l="l" t="t" r="r" b="b"/>
                <a:pathLst>
                  <a:path w="1358862" h="722792">
                    <a:moveTo>
                      <a:pt x="0" y="722792"/>
                    </a:moveTo>
                    <a:lnTo>
                      <a:pt x="1352254" y="722571"/>
                    </a:lnTo>
                    <a:cubicBezTo>
                      <a:pt x="1347971" y="317943"/>
                      <a:pt x="1360819" y="165100"/>
                      <a:pt x="1358604" y="0"/>
                    </a:cubicBezTo>
                  </a:path>
                </a:pathLst>
              </a:custGeom>
              <a:noFill/>
              <a:ln w="76200" cap="rnd" cmpd="sng" algn="ctr">
                <a:solidFill>
                  <a:srgbClr val="DC5034">
                    <a:lumMod val="60000"/>
                    <a:lumOff val="40000"/>
                  </a:srgbClr>
                </a:solidFill>
                <a:prstDash val="solid"/>
                <a:round/>
                <a:headEnd type="none" w="med" len="med"/>
                <a:tailEnd type="none" w="med" len="med"/>
              </a:ln>
              <a:effectLst/>
            </p:spPr>
            <p:txBody>
              <a:bodyPr/>
              <a:lstStyle/>
              <a:p>
                <a:pPr defTabSz="685800" fontAlgn="base">
                  <a:spcBef>
                    <a:spcPct val="0"/>
                  </a:spcBef>
                  <a:spcAft>
                    <a:spcPct val="0"/>
                  </a:spcAft>
                  <a:defRPr/>
                </a:pPr>
                <a:endParaRPr lang="en-US" kern="0">
                  <a:solidFill>
                    <a:srgbClr val="000000"/>
                  </a:solidFill>
                  <a:latin typeface="Arial" panose="020B0604020202020204"/>
                  <a:ea typeface="ＭＳ Ｐゴシック" charset="0"/>
                  <a:sym typeface="Helvetica Neue"/>
                </a:endParaRPr>
              </a:p>
            </p:txBody>
          </p:sp>
          <p:cxnSp>
            <p:nvCxnSpPr>
              <p:cNvPr id="97" name="Straight Arrow Connector 96">
                <a:extLst>
                  <a:ext uri="{FF2B5EF4-FFF2-40B4-BE49-F238E27FC236}">
                    <a16:creationId xmlns:a16="http://schemas.microsoft.com/office/drawing/2014/main" id="{A0E33C51-BD82-9632-8CB2-9444832607B8}"/>
                  </a:ext>
                </a:extLst>
              </p:cNvPr>
              <p:cNvCxnSpPr>
                <a:cxnSpLocks/>
              </p:cNvCxnSpPr>
              <p:nvPr/>
            </p:nvCxnSpPr>
            <p:spPr bwMode="auto">
              <a:xfrm flipV="1">
                <a:off x="2443397" y="4483235"/>
                <a:ext cx="607" cy="147832"/>
              </a:xfrm>
              <a:prstGeom prst="straightConnector1">
                <a:avLst/>
              </a:prstGeom>
              <a:solidFill>
                <a:srgbClr val="D52B1E"/>
              </a:solidFill>
              <a:ln w="50800" cap="flat" cmpd="sng" algn="ctr">
                <a:solidFill>
                  <a:srgbClr val="D52B1E">
                    <a:lumMod val="40000"/>
                    <a:lumOff val="60000"/>
                  </a:srgbClr>
                </a:solidFill>
                <a:prstDash val="solid"/>
                <a:round/>
                <a:headEnd type="none" w="med" len="med"/>
                <a:tailEnd type="triangle"/>
              </a:ln>
              <a:effectLst>
                <a:glow rad="63500">
                  <a:sysClr val="window" lastClr="FFFFFF"/>
                </a:glow>
                <a:outerShdw blurRad="63500" dist="35921" dir="2700000" algn="ctr" rotWithShape="0">
                  <a:srgbClr val="FFFFFF"/>
                </a:outerShdw>
              </a:effectLst>
            </p:spPr>
          </p:cxnSp>
          <p:grpSp>
            <p:nvGrpSpPr>
              <p:cNvPr id="83075" name="CH HW PRI PUMP Group">
                <a:extLst>
                  <a:ext uri="{FF2B5EF4-FFF2-40B4-BE49-F238E27FC236}">
                    <a16:creationId xmlns:a16="http://schemas.microsoft.com/office/drawing/2014/main" id="{A8EDEE4C-B362-8538-F1C4-632F538F5C72}"/>
                  </a:ext>
                </a:extLst>
              </p:cNvPr>
              <p:cNvGrpSpPr>
                <a:grpSpLocks noChangeAspect="1"/>
              </p:cNvGrpSpPr>
              <p:nvPr/>
            </p:nvGrpSpPr>
            <p:grpSpPr bwMode="auto">
              <a:xfrm rot="-5400000" flipH="1" flipV="1">
                <a:off x="3200207" y="4098626"/>
                <a:ext cx="196774" cy="348386"/>
                <a:chOff x="388" y="2729"/>
                <a:chExt cx="180" cy="284"/>
              </a:xfrm>
            </p:grpSpPr>
            <p:sp>
              <p:nvSpPr>
                <p:cNvPr id="83076" name="Freeform 15">
                  <a:extLst>
                    <a:ext uri="{FF2B5EF4-FFF2-40B4-BE49-F238E27FC236}">
                      <a16:creationId xmlns:a16="http://schemas.microsoft.com/office/drawing/2014/main" id="{24CC5742-0E15-3B46-FC4B-BDBB1740545C}"/>
                    </a:ext>
                  </a:extLst>
                </p:cNvPr>
                <p:cNvSpPr>
                  <a:spLocks/>
                </p:cNvSpPr>
                <p:nvPr/>
              </p:nvSpPr>
              <p:spPr bwMode="auto">
                <a:xfrm rot="-5400000">
                  <a:off x="363" y="2768"/>
                  <a:ext cx="237" cy="173"/>
                </a:xfrm>
                <a:custGeom>
                  <a:avLst/>
                  <a:gdLst>
                    <a:gd name="T0" fmla="*/ 22 w 472"/>
                    <a:gd name="T1" fmla="*/ 7 h 347"/>
                    <a:gd name="T2" fmla="*/ 30 w 472"/>
                    <a:gd name="T3" fmla="*/ 7 h 347"/>
                    <a:gd name="T4" fmla="*/ 30 w 472"/>
                    <a:gd name="T5" fmla="*/ 0 h 347"/>
                    <a:gd name="T6" fmla="*/ 12 w 472"/>
                    <a:gd name="T7" fmla="*/ 0 h 347"/>
                    <a:gd name="T8" fmla="*/ 10 w 472"/>
                    <a:gd name="T9" fmla="*/ 0 h 347"/>
                    <a:gd name="T10" fmla="*/ 9 w 472"/>
                    <a:gd name="T11" fmla="*/ 0 h 347"/>
                    <a:gd name="T12" fmla="*/ 8 w 472"/>
                    <a:gd name="T13" fmla="*/ 0 h 347"/>
                    <a:gd name="T14" fmla="*/ 7 w 472"/>
                    <a:gd name="T15" fmla="*/ 0 h 347"/>
                    <a:gd name="T16" fmla="*/ 6 w 472"/>
                    <a:gd name="T17" fmla="*/ 1 h 347"/>
                    <a:gd name="T18" fmla="*/ 5 w 472"/>
                    <a:gd name="T19" fmla="*/ 1 h 347"/>
                    <a:gd name="T20" fmla="*/ 5 w 472"/>
                    <a:gd name="T21" fmla="*/ 2 h 347"/>
                    <a:gd name="T22" fmla="*/ 4 w 472"/>
                    <a:gd name="T23" fmla="*/ 3 h 347"/>
                    <a:gd name="T24" fmla="*/ 3 w 472"/>
                    <a:gd name="T25" fmla="*/ 3 h 347"/>
                    <a:gd name="T26" fmla="*/ 2 w 472"/>
                    <a:gd name="T27" fmla="*/ 4 h 347"/>
                    <a:gd name="T28" fmla="*/ 2 w 472"/>
                    <a:gd name="T29" fmla="*/ 5 h 347"/>
                    <a:gd name="T30" fmla="*/ 1 w 472"/>
                    <a:gd name="T31" fmla="*/ 6 h 347"/>
                    <a:gd name="T32" fmla="*/ 1 w 472"/>
                    <a:gd name="T33" fmla="*/ 7 h 347"/>
                    <a:gd name="T34" fmla="*/ 1 w 472"/>
                    <a:gd name="T35" fmla="*/ 8 h 347"/>
                    <a:gd name="T36" fmla="*/ 1 w 472"/>
                    <a:gd name="T37" fmla="*/ 9 h 347"/>
                    <a:gd name="T38" fmla="*/ 0 w 472"/>
                    <a:gd name="T39" fmla="*/ 10 h 347"/>
                    <a:gd name="T40" fmla="*/ 1 w 472"/>
                    <a:gd name="T41" fmla="*/ 11 h 347"/>
                    <a:gd name="T42" fmla="*/ 1 w 472"/>
                    <a:gd name="T43" fmla="*/ 13 h 347"/>
                    <a:gd name="T44" fmla="*/ 1 w 472"/>
                    <a:gd name="T45" fmla="*/ 14 h 347"/>
                    <a:gd name="T46" fmla="*/ 1 w 472"/>
                    <a:gd name="T47" fmla="*/ 15 h 347"/>
                    <a:gd name="T48" fmla="*/ 2 w 472"/>
                    <a:gd name="T49" fmla="*/ 15 h 347"/>
                    <a:gd name="T50" fmla="*/ 2 w 472"/>
                    <a:gd name="T51" fmla="*/ 16 h 347"/>
                    <a:gd name="T52" fmla="*/ 3 w 472"/>
                    <a:gd name="T53" fmla="*/ 17 h 347"/>
                    <a:gd name="T54" fmla="*/ 4 w 472"/>
                    <a:gd name="T55" fmla="*/ 18 h 347"/>
                    <a:gd name="T56" fmla="*/ 5 w 472"/>
                    <a:gd name="T57" fmla="*/ 19 h 347"/>
                    <a:gd name="T58" fmla="*/ 5 w 472"/>
                    <a:gd name="T59" fmla="*/ 19 h 347"/>
                    <a:gd name="T60" fmla="*/ 6 w 472"/>
                    <a:gd name="T61" fmla="*/ 20 h 347"/>
                    <a:gd name="T62" fmla="*/ 7 w 472"/>
                    <a:gd name="T63" fmla="*/ 20 h 347"/>
                    <a:gd name="T64" fmla="*/ 8 w 472"/>
                    <a:gd name="T65" fmla="*/ 21 h 347"/>
                    <a:gd name="T66" fmla="*/ 9 w 472"/>
                    <a:gd name="T67" fmla="*/ 21 h 347"/>
                    <a:gd name="T68" fmla="*/ 10 w 472"/>
                    <a:gd name="T69" fmla="*/ 21 h 347"/>
                    <a:gd name="T70" fmla="*/ 12 w 472"/>
                    <a:gd name="T71" fmla="*/ 21 h 347"/>
                    <a:gd name="T72" fmla="*/ 13 w 472"/>
                    <a:gd name="T73" fmla="*/ 21 h 347"/>
                    <a:gd name="T74" fmla="*/ 14 w 472"/>
                    <a:gd name="T75" fmla="*/ 21 h 347"/>
                    <a:gd name="T76" fmla="*/ 15 w 472"/>
                    <a:gd name="T77" fmla="*/ 21 h 347"/>
                    <a:gd name="T78" fmla="*/ 16 w 472"/>
                    <a:gd name="T79" fmla="*/ 20 h 347"/>
                    <a:gd name="T80" fmla="*/ 17 w 472"/>
                    <a:gd name="T81" fmla="*/ 20 h 347"/>
                    <a:gd name="T82" fmla="*/ 18 w 472"/>
                    <a:gd name="T83" fmla="*/ 19 h 347"/>
                    <a:gd name="T84" fmla="*/ 19 w 472"/>
                    <a:gd name="T85" fmla="*/ 19 h 347"/>
                    <a:gd name="T86" fmla="*/ 19 w 472"/>
                    <a:gd name="T87" fmla="*/ 18 h 347"/>
                    <a:gd name="T88" fmla="*/ 20 w 472"/>
                    <a:gd name="T89" fmla="*/ 17 h 347"/>
                    <a:gd name="T90" fmla="*/ 21 w 472"/>
                    <a:gd name="T91" fmla="*/ 16 h 347"/>
                    <a:gd name="T92" fmla="*/ 21 w 472"/>
                    <a:gd name="T93" fmla="*/ 15 h 347"/>
                    <a:gd name="T94" fmla="*/ 22 w 472"/>
                    <a:gd name="T95" fmla="*/ 15 h 347"/>
                    <a:gd name="T96" fmla="*/ 22 w 472"/>
                    <a:gd name="T97" fmla="*/ 14 h 347"/>
                    <a:gd name="T98" fmla="*/ 22 w 472"/>
                    <a:gd name="T99" fmla="*/ 13 h 347"/>
                    <a:gd name="T100" fmla="*/ 23 w 472"/>
                    <a:gd name="T101" fmla="*/ 11 h 347"/>
                    <a:gd name="T102" fmla="*/ 23 w 472"/>
                    <a:gd name="T103" fmla="*/ 10 h 347"/>
                    <a:gd name="T104" fmla="*/ 23 w 472"/>
                    <a:gd name="T105" fmla="*/ 9 h 347"/>
                    <a:gd name="T106" fmla="*/ 22 w 472"/>
                    <a:gd name="T107" fmla="*/ 8 h 347"/>
                    <a:gd name="T108" fmla="*/ 22 w 472"/>
                    <a:gd name="T109" fmla="*/ 7 h 347"/>
                    <a:gd name="T110" fmla="*/ 22 w 472"/>
                    <a:gd name="T111" fmla="*/ 7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solidFill>
                  <a:srgbClr val="CECECE"/>
                </a:solidFill>
                <a:ln w="9525">
                  <a:solidFill>
                    <a:srgbClr val="EA9685"/>
                  </a:solidFill>
                  <a:prstDash val="solid"/>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100" name="Freeform 16">
                  <a:extLst>
                    <a:ext uri="{FF2B5EF4-FFF2-40B4-BE49-F238E27FC236}">
                      <a16:creationId xmlns:a16="http://schemas.microsoft.com/office/drawing/2014/main" id="{DB95C98D-7A5D-E1FD-1C54-0DDC1D790DA9}"/>
                    </a:ext>
                  </a:extLst>
                </p:cNvPr>
                <p:cNvSpPr>
                  <a:spLocks/>
                </p:cNvSpPr>
                <p:nvPr/>
              </p:nvSpPr>
              <p:spPr bwMode="auto">
                <a:xfrm rot="16200000">
                  <a:off x="389" y="2803"/>
                  <a:ext cx="168" cy="164"/>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solidFill>
                  <a:schemeClr val="bg1">
                    <a:lumMod val="65000"/>
                  </a:schemeClr>
                </a:solidFill>
                <a:ln w="9525">
                  <a:solidFill>
                    <a:srgbClr val="EA9685"/>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01" name="Freeform 17">
                  <a:extLst>
                    <a:ext uri="{FF2B5EF4-FFF2-40B4-BE49-F238E27FC236}">
                      <a16:creationId xmlns:a16="http://schemas.microsoft.com/office/drawing/2014/main" id="{3316E317-5ED2-AB21-3012-9AE56A27C726}"/>
                    </a:ext>
                  </a:extLst>
                </p:cNvPr>
                <p:cNvSpPr>
                  <a:spLocks/>
                </p:cNvSpPr>
                <p:nvPr/>
              </p:nvSpPr>
              <p:spPr bwMode="auto">
                <a:xfrm rot="16200000">
                  <a:off x="408" y="2895"/>
                  <a:ext cx="138"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solidFill>
                  <a:schemeClr val="bg1">
                    <a:lumMod val="85000"/>
                  </a:schemeClr>
                </a:solidFill>
                <a:ln w="9525" cap="flat" cmpd="sng">
                  <a:solidFill>
                    <a:srgbClr val="EA9685"/>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83079" name="Rectangle 18">
                  <a:extLst>
                    <a:ext uri="{FF2B5EF4-FFF2-40B4-BE49-F238E27FC236}">
                      <a16:creationId xmlns:a16="http://schemas.microsoft.com/office/drawing/2014/main" id="{202EDF7C-E3F9-D8D3-2A39-EC0609D8C070}"/>
                    </a:ext>
                  </a:extLst>
                </p:cNvPr>
                <p:cNvSpPr>
                  <a:spLocks noChangeArrowheads="1"/>
                </p:cNvSpPr>
                <p:nvPr/>
              </p:nvSpPr>
              <p:spPr bwMode="auto">
                <a:xfrm rot="-5400000">
                  <a:off x="471" y="2966"/>
                  <a:ext cx="20" cy="73"/>
                </a:xfrm>
                <a:prstGeom prst="rect">
                  <a:avLst/>
                </a:prstGeom>
                <a:solidFill>
                  <a:srgbClr val="808080"/>
                </a:solidFill>
                <a:ln w="9525">
                  <a:solidFill>
                    <a:srgbClr val="EA9685"/>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sp>
              <p:nvSpPr>
                <p:cNvPr id="83080" name="Rectangle 19">
                  <a:extLst>
                    <a:ext uri="{FF2B5EF4-FFF2-40B4-BE49-F238E27FC236}">
                      <a16:creationId xmlns:a16="http://schemas.microsoft.com/office/drawing/2014/main" id="{F5A5675D-F15A-596A-8998-A0D7AADC7F02}"/>
                    </a:ext>
                  </a:extLst>
                </p:cNvPr>
                <p:cNvSpPr>
                  <a:spLocks noChangeArrowheads="1"/>
                </p:cNvSpPr>
                <p:nvPr/>
              </p:nvSpPr>
              <p:spPr bwMode="auto">
                <a:xfrm rot="-5400000">
                  <a:off x="415" y="2702"/>
                  <a:ext cx="20" cy="73"/>
                </a:xfrm>
                <a:prstGeom prst="rect">
                  <a:avLst/>
                </a:prstGeom>
                <a:solidFill>
                  <a:srgbClr val="808080"/>
                </a:solidFill>
                <a:ln w="9525">
                  <a:solidFill>
                    <a:srgbClr val="EA9685"/>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grpSp>
        </p:grpSp>
        <p:sp>
          <p:nvSpPr>
            <p:cNvPr id="78" name="HW COILS SUPPLY TEMP LABEL">
              <a:extLst>
                <a:ext uri="{FF2B5EF4-FFF2-40B4-BE49-F238E27FC236}">
                  <a16:creationId xmlns:a16="http://schemas.microsoft.com/office/drawing/2014/main" id="{7898A1C2-ECA9-7345-A835-0B6AB2D24359}"/>
                </a:ext>
              </a:extLst>
            </p:cNvPr>
            <p:cNvSpPr txBox="1">
              <a:spLocks noChangeArrowheads="1"/>
            </p:cNvSpPr>
            <p:nvPr/>
          </p:nvSpPr>
          <p:spPr bwMode="auto">
            <a:xfrm flipH="1">
              <a:off x="1782341" y="6144194"/>
              <a:ext cx="502301" cy="205260"/>
            </a:xfrm>
            <a:prstGeom prst="rect">
              <a:avLst/>
            </a:prstGeom>
            <a:noFill/>
            <a:ln w="12700">
              <a:noFill/>
              <a:miter lim="800000"/>
              <a:headEnd/>
              <a:tailEnd/>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Helvetica Neue"/>
                </a:rPr>
                <a:t>115</a:t>
              </a:r>
              <a:r>
                <a:rPr lang="en-US" sz="1000" kern="0">
                  <a:solidFill>
                    <a:srgbClr val="00326C"/>
                  </a:solidFill>
                  <a:latin typeface="Arial"/>
                  <a:sym typeface="Symbol" panose="05050102010706020507" pitchFamily="18" charset="2"/>
                </a:rPr>
                <a:t></a:t>
              </a:r>
              <a:r>
                <a:rPr lang="en-US" sz="1000" kern="0">
                  <a:solidFill>
                    <a:srgbClr val="00326C"/>
                  </a:solidFill>
                  <a:latin typeface="Arial"/>
                  <a:sym typeface="Helvetica Neue"/>
                </a:rPr>
                <a:t>F </a:t>
              </a:r>
            </a:p>
          </p:txBody>
        </p:sp>
        <p:sp>
          <p:nvSpPr>
            <p:cNvPr id="79" name="HW COIL RETURN TEMP LABEL">
              <a:extLst>
                <a:ext uri="{FF2B5EF4-FFF2-40B4-BE49-F238E27FC236}">
                  <a16:creationId xmlns:a16="http://schemas.microsoft.com/office/drawing/2014/main" id="{D2F1103B-883D-E587-4D5E-DBAC9583BA1E}"/>
                </a:ext>
              </a:extLst>
            </p:cNvPr>
            <p:cNvSpPr txBox="1">
              <a:spLocks noChangeArrowheads="1"/>
            </p:cNvSpPr>
            <p:nvPr/>
          </p:nvSpPr>
          <p:spPr bwMode="auto">
            <a:xfrm flipH="1">
              <a:off x="2525331" y="5016653"/>
              <a:ext cx="502301" cy="205260"/>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Symbol" panose="05050102010706020507" pitchFamily="18" charset="2"/>
                </a:rPr>
                <a:t>100</a:t>
              </a:r>
              <a:r>
                <a:rPr lang="en-US" sz="1000" kern="0">
                  <a:solidFill>
                    <a:srgbClr val="00326C"/>
                  </a:solidFill>
                  <a:latin typeface="Arial"/>
                  <a:sym typeface="Helvetica Neue"/>
                </a:rPr>
                <a:t>F </a:t>
              </a:r>
            </a:p>
          </p:txBody>
        </p:sp>
        <p:sp>
          <p:nvSpPr>
            <p:cNvPr id="80" name="HTG DIST LOOP LABEL" hidden="1">
              <a:extLst>
                <a:ext uri="{FF2B5EF4-FFF2-40B4-BE49-F238E27FC236}">
                  <a16:creationId xmlns:a16="http://schemas.microsoft.com/office/drawing/2014/main" id="{18279218-1399-D962-DB7C-7B302DC7A442}"/>
                </a:ext>
              </a:extLst>
            </p:cNvPr>
            <p:cNvSpPr txBox="1"/>
            <p:nvPr/>
          </p:nvSpPr>
          <p:spPr>
            <a:xfrm>
              <a:off x="1119921" y="3023474"/>
              <a:ext cx="2233636" cy="718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5E5E5E"/>
                  </a:solidFill>
                  <a:latin typeface="Arial" panose="020B0604020202020204"/>
                  <a:sym typeface="Helvetica Neue"/>
                </a:rPr>
                <a:t>Heating </a:t>
              </a:r>
            </a:p>
            <a:p>
              <a:pPr algn="ctr" defTabSz="1828754" hangingPunct="0">
                <a:defRPr/>
              </a:pPr>
              <a:r>
                <a:rPr lang="en-US" sz="1500" b="1">
                  <a:solidFill>
                    <a:srgbClr val="5E5E5E"/>
                  </a:solidFill>
                  <a:latin typeface="Arial" panose="020B0604020202020204"/>
                  <a:sym typeface="Helvetica Neue"/>
                </a:rPr>
                <a:t>Distribution Loop</a:t>
              </a:r>
            </a:p>
          </p:txBody>
        </p:sp>
      </p:grpSp>
      <p:grpSp>
        <p:nvGrpSpPr>
          <p:cNvPr id="82966" name="Group 208">
            <a:extLst>
              <a:ext uri="{FF2B5EF4-FFF2-40B4-BE49-F238E27FC236}">
                <a16:creationId xmlns:a16="http://schemas.microsoft.com/office/drawing/2014/main" id="{EA699E78-5C3C-D5AB-6C26-5ADB4C74E324}"/>
              </a:ext>
            </a:extLst>
          </p:cNvPr>
          <p:cNvGrpSpPr>
            <a:grpSpLocks/>
          </p:cNvGrpSpPr>
          <p:nvPr/>
        </p:nvGrpSpPr>
        <p:grpSpPr bwMode="auto">
          <a:xfrm>
            <a:off x="6296025" y="3334941"/>
            <a:ext cx="1510904" cy="1996678"/>
            <a:chOff x="8394799" y="3303664"/>
            <a:chExt cx="2014000" cy="2661924"/>
          </a:xfrm>
        </p:grpSpPr>
        <p:cxnSp>
          <p:nvCxnSpPr>
            <p:cNvPr id="83035" name="Straight Connector 116">
              <a:extLst>
                <a:ext uri="{FF2B5EF4-FFF2-40B4-BE49-F238E27FC236}">
                  <a16:creationId xmlns:a16="http://schemas.microsoft.com/office/drawing/2014/main" id="{61E75C1E-1E3A-741C-432A-CE88A19AE0AF}"/>
                </a:ext>
              </a:extLst>
            </p:cNvPr>
            <p:cNvCxnSpPr>
              <a:cxnSpLocks noChangeShapeType="1"/>
            </p:cNvCxnSpPr>
            <p:nvPr/>
          </p:nvCxnSpPr>
          <p:spPr bwMode="auto">
            <a:xfrm flipH="1">
              <a:off x="8423366" y="3529062"/>
              <a:ext cx="457078" cy="0"/>
            </a:xfrm>
            <a:prstGeom prst="line">
              <a:avLst/>
            </a:prstGeom>
            <a:noFill/>
            <a:ln w="76200" cap="rnd" algn="ctr">
              <a:solidFill>
                <a:srgbClr val="002060"/>
              </a:solidFill>
              <a:round/>
              <a:headEnd/>
              <a:tailEnd/>
            </a:ln>
            <a:extLst>
              <a:ext uri="{909E8E84-426E-40DD-AFC4-6F175D3DCCD1}">
                <a14:hiddenFill xmlns:a14="http://schemas.microsoft.com/office/drawing/2010/main">
                  <a:noFill/>
                </a14:hiddenFill>
              </a:ext>
            </a:extLst>
          </p:spPr>
        </p:cxnSp>
        <p:cxnSp>
          <p:nvCxnSpPr>
            <p:cNvPr id="83036" name="Straight Connector 117">
              <a:extLst>
                <a:ext uri="{FF2B5EF4-FFF2-40B4-BE49-F238E27FC236}">
                  <a16:creationId xmlns:a16="http://schemas.microsoft.com/office/drawing/2014/main" id="{46A020A3-5BA1-0EEB-3F5A-A29C8F1785FC}"/>
                </a:ext>
              </a:extLst>
            </p:cNvPr>
            <p:cNvCxnSpPr>
              <a:cxnSpLocks noChangeShapeType="1"/>
            </p:cNvCxnSpPr>
            <p:nvPr/>
          </p:nvCxnSpPr>
          <p:spPr bwMode="auto">
            <a:xfrm flipH="1">
              <a:off x="8394799" y="4119543"/>
              <a:ext cx="522149" cy="0"/>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sp>
          <p:nvSpPr>
            <p:cNvPr id="83037" name="Freeform: Shape 118">
              <a:extLst>
                <a:ext uri="{FF2B5EF4-FFF2-40B4-BE49-F238E27FC236}">
                  <a16:creationId xmlns:a16="http://schemas.microsoft.com/office/drawing/2014/main" id="{C8A73771-FC6E-2B87-096F-C40A46469E44}"/>
                </a:ext>
              </a:extLst>
            </p:cNvPr>
            <p:cNvSpPr>
              <a:spLocks/>
            </p:cNvSpPr>
            <p:nvPr/>
          </p:nvSpPr>
          <p:spPr bwMode="auto">
            <a:xfrm>
              <a:off x="8950276" y="3533824"/>
              <a:ext cx="1361711" cy="1463503"/>
            </a:xfrm>
            <a:custGeom>
              <a:avLst/>
              <a:gdLst>
                <a:gd name="T0" fmla="*/ 0 w 1327150"/>
                <a:gd name="T1" fmla="*/ 0 h 527050"/>
                <a:gd name="T2" fmla="*/ 1397172 w 1327150"/>
                <a:gd name="T3" fmla="*/ 0 h 527050"/>
                <a:gd name="T4" fmla="*/ 1397172 w 1327150"/>
                <a:gd name="T5" fmla="*/ 4063829 h 527050"/>
                <a:gd name="T6" fmla="*/ 0 60000 65536"/>
                <a:gd name="T7" fmla="*/ 0 60000 65536"/>
                <a:gd name="T8" fmla="*/ 0 60000 65536"/>
              </a:gdLst>
              <a:ahLst/>
              <a:cxnLst>
                <a:cxn ang="T6">
                  <a:pos x="T0" y="T1"/>
                </a:cxn>
                <a:cxn ang="T7">
                  <a:pos x="T2" y="T3"/>
                </a:cxn>
                <a:cxn ang="T8">
                  <a:pos x="T4" y="T5"/>
                </a:cxn>
              </a:cxnLst>
              <a:rect l="0" t="0" r="r" b="b"/>
              <a:pathLst>
                <a:path w="1327150" h="527050">
                  <a:moveTo>
                    <a:pt x="0" y="0"/>
                  </a:moveTo>
                  <a:lnTo>
                    <a:pt x="1327150" y="0"/>
                  </a:lnTo>
                  <a:lnTo>
                    <a:pt x="1327150" y="527050"/>
                  </a:lnTo>
                </a:path>
              </a:pathLst>
            </a:custGeom>
            <a:noFill/>
            <a:ln w="76200" cap="rnd"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cxnSp>
          <p:nvCxnSpPr>
            <p:cNvPr id="83038" name="Straight Connector 119">
              <a:extLst>
                <a:ext uri="{FF2B5EF4-FFF2-40B4-BE49-F238E27FC236}">
                  <a16:creationId xmlns:a16="http://schemas.microsoft.com/office/drawing/2014/main" id="{A316232F-5FC4-8640-A3FE-B2D6D050FEEB}"/>
                </a:ext>
              </a:extLst>
            </p:cNvPr>
            <p:cNvCxnSpPr>
              <a:cxnSpLocks/>
            </p:cNvCxnSpPr>
            <p:nvPr/>
          </p:nvCxnSpPr>
          <p:spPr bwMode="auto">
            <a:xfrm flipH="1" flipV="1">
              <a:off x="8923821" y="3664905"/>
              <a:ext cx="1563" cy="455427"/>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sp>
          <p:nvSpPr>
            <p:cNvPr id="83039" name="Freeform: Shape 120">
              <a:extLst>
                <a:ext uri="{FF2B5EF4-FFF2-40B4-BE49-F238E27FC236}">
                  <a16:creationId xmlns:a16="http://schemas.microsoft.com/office/drawing/2014/main" id="{307EAC70-F685-9E9D-CFA3-648B3EA07628}"/>
                </a:ext>
              </a:extLst>
            </p:cNvPr>
            <p:cNvSpPr>
              <a:spLocks/>
            </p:cNvSpPr>
            <p:nvPr/>
          </p:nvSpPr>
          <p:spPr bwMode="auto">
            <a:xfrm>
              <a:off x="9853880" y="5312849"/>
              <a:ext cx="396894" cy="652738"/>
            </a:xfrm>
            <a:custGeom>
              <a:avLst/>
              <a:gdLst>
                <a:gd name="T0" fmla="*/ 0 w 1358862"/>
                <a:gd name="T1" fmla="*/ 532341 h 722792"/>
                <a:gd name="T2" fmla="*/ 33694 w 1358862"/>
                <a:gd name="T3" fmla="*/ 532178 h 722792"/>
                <a:gd name="T4" fmla="*/ 33852 w 1358862"/>
                <a:gd name="T5" fmla="*/ 0 h 722792"/>
                <a:gd name="T6" fmla="*/ 0 60000 65536"/>
                <a:gd name="T7" fmla="*/ 0 60000 65536"/>
                <a:gd name="T8" fmla="*/ 0 60000 65536"/>
              </a:gdLst>
              <a:ahLst/>
              <a:cxnLst>
                <a:cxn ang="T6">
                  <a:pos x="T0" y="T1"/>
                </a:cxn>
                <a:cxn ang="T7">
                  <a:pos x="T2" y="T3"/>
                </a:cxn>
                <a:cxn ang="T8">
                  <a:pos x="T4" y="T5"/>
                </a:cxn>
              </a:cxnLst>
              <a:rect l="0" t="0" r="r" b="b"/>
              <a:pathLst>
                <a:path w="1358862" h="722792">
                  <a:moveTo>
                    <a:pt x="0" y="722792"/>
                  </a:moveTo>
                  <a:lnTo>
                    <a:pt x="1352254" y="722571"/>
                  </a:lnTo>
                  <a:cubicBezTo>
                    <a:pt x="1347971" y="317943"/>
                    <a:pt x="1360819" y="165100"/>
                    <a:pt x="1358604" y="0"/>
                  </a:cubicBezTo>
                </a:path>
              </a:pathLst>
            </a:custGeom>
            <a:noFill/>
            <a:ln w="76200" cap="rnd"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cxnSp>
          <p:nvCxnSpPr>
            <p:cNvPr id="122" name="Straight Arrow Connector 121">
              <a:extLst>
                <a:ext uri="{FF2B5EF4-FFF2-40B4-BE49-F238E27FC236}">
                  <a16:creationId xmlns:a16="http://schemas.microsoft.com/office/drawing/2014/main" id="{9B95DCEA-D264-48AF-623C-6EED89A3DCB9}"/>
                </a:ext>
              </a:extLst>
            </p:cNvPr>
            <p:cNvCxnSpPr>
              <a:cxnSpLocks/>
            </p:cNvCxnSpPr>
            <p:nvPr/>
          </p:nvCxnSpPr>
          <p:spPr bwMode="auto">
            <a:xfrm rot="10800000" flipH="1" flipV="1">
              <a:off x="10307918" y="3971723"/>
              <a:ext cx="493" cy="103748"/>
            </a:xfrm>
            <a:prstGeom prst="straightConnector1">
              <a:avLst/>
            </a:prstGeom>
            <a:solidFill>
              <a:schemeClr val="accent1"/>
            </a:solidFill>
            <a:ln w="50800" cap="flat" cmpd="sng" algn="ctr">
              <a:solidFill>
                <a:srgbClr val="0070C0"/>
              </a:solidFill>
              <a:prstDash val="solid"/>
              <a:round/>
              <a:headEnd type="none" w="med" len="med"/>
              <a:tailEnd type="triangle"/>
            </a:ln>
            <a:effectLst>
              <a:glow rad="63500">
                <a:schemeClr val="bg1"/>
              </a:glow>
              <a:outerShdw blurRad="63500" dist="35921" dir="2700000" algn="ctr" rotWithShape="0">
                <a:schemeClr val="bg2"/>
              </a:outerShdw>
            </a:effectLst>
          </p:spPr>
        </p:cxnSp>
        <p:sp>
          <p:nvSpPr>
            <p:cNvPr id="83041" name="Freeform: Shape 122">
              <a:extLst>
                <a:ext uri="{FF2B5EF4-FFF2-40B4-BE49-F238E27FC236}">
                  <a16:creationId xmlns:a16="http://schemas.microsoft.com/office/drawing/2014/main" id="{0A04976F-6CBB-7C14-4E58-0D233BF47523}"/>
                </a:ext>
              </a:extLst>
            </p:cNvPr>
            <p:cNvSpPr>
              <a:spLocks/>
            </p:cNvSpPr>
            <p:nvPr/>
          </p:nvSpPr>
          <p:spPr bwMode="auto">
            <a:xfrm flipH="1">
              <a:off x="8926696" y="4120330"/>
              <a:ext cx="540867" cy="976900"/>
            </a:xfrm>
            <a:custGeom>
              <a:avLst/>
              <a:gdLst>
                <a:gd name="T0" fmla="*/ 0 w 1358862"/>
                <a:gd name="T1" fmla="*/ 1784529 h 722792"/>
                <a:gd name="T2" fmla="*/ 85271 w 1358862"/>
                <a:gd name="T3" fmla="*/ 1783983 h 722792"/>
                <a:gd name="T4" fmla="*/ 85672 w 1358862"/>
                <a:gd name="T5" fmla="*/ 0 h 722792"/>
                <a:gd name="T6" fmla="*/ 0 60000 65536"/>
                <a:gd name="T7" fmla="*/ 0 60000 65536"/>
                <a:gd name="T8" fmla="*/ 0 60000 65536"/>
              </a:gdLst>
              <a:ahLst/>
              <a:cxnLst>
                <a:cxn ang="T6">
                  <a:pos x="T0" y="T1"/>
                </a:cxn>
                <a:cxn ang="T7">
                  <a:pos x="T2" y="T3"/>
                </a:cxn>
                <a:cxn ang="T8">
                  <a:pos x="T4" y="T5"/>
                </a:cxn>
              </a:cxnLst>
              <a:rect l="0" t="0" r="r" b="b"/>
              <a:pathLst>
                <a:path w="1358862" h="722792">
                  <a:moveTo>
                    <a:pt x="0" y="722792"/>
                  </a:moveTo>
                  <a:lnTo>
                    <a:pt x="1352254" y="722571"/>
                  </a:lnTo>
                  <a:cubicBezTo>
                    <a:pt x="1347971" y="317943"/>
                    <a:pt x="1360819" y="165100"/>
                    <a:pt x="1358604" y="0"/>
                  </a:cubicBezTo>
                </a:path>
              </a:pathLst>
            </a:custGeom>
            <a:noFill/>
            <a:ln w="76200" cap="rnd"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cxnSp>
          <p:nvCxnSpPr>
            <p:cNvPr id="124" name="Straight Arrow Connector 123">
              <a:extLst>
                <a:ext uri="{FF2B5EF4-FFF2-40B4-BE49-F238E27FC236}">
                  <a16:creationId xmlns:a16="http://schemas.microsoft.com/office/drawing/2014/main" id="{47893F20-2D4D-64C7-991A-0FA39398F6E4}"/>
                </a:ext>
              </a:extLst>
            </p:cNvPr>
            <p:cNvCxnSpPr>
              <a:cxnSpLocks/>
            </p:cNvCxnSpPr>
            <p:nvPr/>
          </p:nvCxnSpPr>
          <p:spPr bwMode="auto">
            <a:xfrm rot="10800000" flipH="1">
              <a:off x="8930640" y="4722929"/>
              <a:ext cx="607" cy="147832"/>
            </a:xfrm>
            <a:prstGeom prst="straightConnector1">
              <a:avLst/>
            </a:prstGeom>
            <a:solidFill>
              <a:schemeClr val="accent1"/>
            </a:solidFill>
            <a:ln w="50800" cap="flat" cmpd="sng" algn="ctr">
              <a:solidFill>
                <a:srgbClr val="00B050"/>
              </a:solidFill>
              <a:prstDash val="solid"/>
              <a:round/>
              <a:headEnd type="none" w="med" len="med"/>
              <a:tailEnd type="triangle"/>
            </a:ln>
            <a:effectLst>
              <a:glow rad="63500">
                <a:schemeClr val="bg1"/>
              </a:glow>
              <a:outerShdw blurRad="63500" dist="35921" dir="2700000" algn="ctr" rotWithShape="0">
                <a:schemeClr val="bg2"/>
              </a:outerShdw>
            </a:effectLst>
          </p:spPr>
        </p:cxnSp>
        <p:sp>
          <p:nvSpPr>
            <p:cNvPr id="125" name="Freeform 52">
              <a:extLst>
                <a:ext uri="{FF2B5EF4-FFF2-40B4-BE49-F238E27FC236}">
                  <a16:creationId xmlns:a16="http://schemas.microsoft.com/office/drawing/2014/main" id="{BE05863B-1ABB-7B33-D143-DE9ED62FA5F1}"/>
                </a:ext>
              </a:extLst>
            </p:cNvPr>
            <p:cNvSpPr>
              <a:spLocks/>
            </p:cNvSpPr>
            <p:nvPr/>
          </p:nvSpPr>
          <p:spPr bwMode="auto">
            <a:xfrm flipH="1">
              <a:off x="9474011" y="5100503"/>
              <a:ext cx="152359" cy="428575"/>
            </a:xfrm>
            <a:custGeom>
              <a:avLst/>
              <a:gdLst>
                <a:gd name="T0" fmla="*/ 168852056 w 67"/>
                <a:gd name="T1" fmla="*/ 0 h 168"/>
                <a:gd name="T2" fmla="*/ 168852056 w 67"/>
                <a:gd name="T3" fmla="*/ 423386250 h 168"/>
                <a:gd name="T4" fmla="*/ 0 w 67"/>
                <a:gd name="T5" fmla="*/ 423386250 h 168"/>
                <a:gd name="T6" fmla="*/ 0 60000 65536"/>
                <a:gd name="T7" fmla="*/ 0 60000 65536"/>
                <a:gd name="T8" fmla="*/ 0 60000 65536"/>
                <a:gd name="T9" fmla="*/ 0 w 67"/>
                <a:gd name="T10" fmla="*/ 0 h 168"/>
                <a:gd name="T11" fmla="*/ 67 w 67"/>
                <a:gd name="T12" fmla="*/ 168 h 168"/>
              </a:gdLst>
              <a:ahLst/>
              <a:cxnLst>
                <a:cxn ang="T6">
                  <a:pos x="T0" y="T1"/>
                </a:cxn>
                <a:cxn ang="T7">
                  <a:pos x="T2" y="T3"/>
                </a:cxn>
                <a:cxn ang="T8">
                  <a:pos x="T4" y="T5"/>
                </a:cxn>
              </a:cxnLst>
              <a:rect l="T9" t="T10" r="T11" b="T12"/>
              <a:pathLst>
                <a:path w="67" h="168">
                  <a:moveTo>
                    <a:pt x="67" y="0"/>
                  </a:moveTo>
                  <a:lnTo>
                    <a:pt x="67" y="168"/>
                  </a:lnTo>
                  <a:lnTo>
                    <a:pt x="0" y="168"/>
                  </a:lnTo>
                </a:path>
              </a:pathLst>
            </a:custGeom>
            <a:noFill/>
            <a:ln w="76200" cap="rnd" cmpd="sng">
              <a:solidFill>
                <a:srgbClr val="00B05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26" name="Freeform 53">
              <a:extLst>
                <a:ext uri="{FF2B5EF4-FFF2-40B4-BE49-F238E27FC236}">
                  <a16:creationId xmlns:a16="http://schemas.microsoft.com/office/drawing/2014/main" id="{C50FCDC9-06CA-6E74-C7A4-6DB9033C4A05}"/>
                </a:ext>
              </a:extLst>
            </p:cNvPr>
            <p:cNvSpPr>
              <a:spLocks/>
            </p:cNvSpPr>
            <p:nvPr/>
          </p:nvSpPr>
          <p:spPr bwMode="auto">
            <a:xfrm flipH="1">
              <a:off x="9656525" y="5644951"/>
              <a:ext cx="196797" cy="320637"/>
            </a:xfrm>
            <a:custGeom>
              <a:avLst/>
              <a:gdLst>
                <a:gd name="T0" fmla="*/ 0 w 140"/>
                <a:gd name="T1" fmla="*/ 2147483646 h 90"/>
                <a:gd name="T2" fmla="*/ 0 w 140"/>
                <a:gd name="T3" fmla="*/ 0 h 90"/>
                <a:gd name="T4" fmla="*/ 352821875 w 140"/>
                <a:gd name="T5" fmla="*/ 0 h 90"/>
                <a:gd name="T6" fmla="*/ 0 60000 65536"/>
                <a:gd name="T7" fmla="*/ 0 60000 65536"/>
                <a:gd name="T8" fmla="*/ 0 60000 65536"/>
                <a:gd name="T9" fmla="*/ 0 w 140"/>
                <a:gd name="T10" fmla="*/ 0 h 90"/>
                <a:gd name="T11" fmla="*/ 140 w 140"/>
                <a:gd name="T12" fmla="*/ 90 h 90"/>
              </a:gdLst>
              <a:ahLst/>
              <a:cxnLst>
                <a:cxn ang="T6">
                  <a:pos x="T0" y="T1"/>
                </a:cxn>
                <a:cxn ang="T7">
                  <a:pos x="T2" y="T3"/>
                </a:cxn>
                <a:cxn ang="T8">
                  <a:pos x="T4" y="T5"/>
                </a:cxn>
              </a:cxnLst>
              <a:rect l="T9" t="T10" r="T11" b="T12"/>
              <a:pathLst>
                <a:path w="140" h="90">
                  <a:moveTo>
                    <a:pt x="0" y="90"/>
                  </a:moveTo>
                  <a:lnTo>
                    <a:pt x="0" y="0"/>
                  </a:lnTo>
                  <a:lnTo>
                    <a:pt x="140" y="0"/>
                  </a:lnTo>
                </a:path>
              </a:pathLst>
            </a:custGeom>
            <a:noFill/>
            <a:ln w="76200" cap="rnd" cmpd="sng">
              <a:solidFill>
                <a:srgbClr val="0070C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27" name="CLG COIL">
              <a:extLst>
                <a:ext uri="{FF2B5EF4-FFF2-40B4-BE49-F238E27FC236}">
                  <a16:creationId xmlns:a16="http://schemas.microsoft.com/office/drawing/2014/main" id="{EF4D174A-AB5D-80E2-9556-F194F66C3130}"/>
                </a:ext>
              </a:extLst>
            </p:cNvPr>
            <p:cNvSpPr>
              <a:spLocks noChangeArrowheads="1"/>
            </p:cNvSpPr>
            <p:nvPr/>
          </p:nvSpPr>
          <p:spPr bwMode="auto">
            <a:xfrm flipH="1">
              <a:off x="9588280" y="5343361"/>
              <a:ext cx="152359" cy="431749"/>
            </a:xfrm>
            <a:prstGeom prst="rect">
              <a:avLst/>
            </a:prstGeom>
            <a:solidFill>
              <a:srgbClr val="0070C0"/>
            </a:solidFill>
            <a:ln w="12700">
              <a:noFill/>
              <a:miter lim="800000"/>
              <a:headEnd/>
              <a:tailEnd/>
            </a:ln>
          </p:spPr>
          <p:txBody>
            <a:bodyPr wrap="none" anchor="ctr"/>
            <a:lstStyle/>
            <a:p>
              <a:pPr defTabSz="571478" eaLnBrk="0" fontAlgn="base" hangingPunct="0">
                <a:spcBef>
                  <a:spcPct val="0"/>
                </a:spcBef>
                <a:spcAft>
                  <a:spcPct val="0"/>
                </a:spcAft>
                <a:defRPr/>
              </a:pPr>
              <a:endParaRPr lang="en-US" altLang="en-US" sz="2400" b="1" kern="0">
                <a:solidFill>
                  <a:srgbClr val="000000"/>
                </a:solidFill>
                <a:latin typeface="Arial" panose="020B0604020202020204"/>
                <a:ea typeface="ＭＳ Ｐゴシック" panose="020B0600070205080204" pitchFamily="34" charset="-128"/>
                <a:sym typeface="Helvetica Neue"/>
              </a:endParaRPr>
            </a:p>
          </p:txBody>
        </p:sp>
        <p:grpSp>
          <p:nvGrpSpPr>
            <p:cNvPr id="83046" name="DIVERTING VALVE Group">
              <a:extLst>
                <a:ext uri="{FF2B5EF4-FFF2-40B4-BE49-F238E27FC236}">
                  <a16:creationId xmlns:a16="http://schemas.microsoft.com/office/drawing/2014/main" id="{D4FBE8C2-722D-E2AF-9FD1-DA98BD091CFF}"/>
                </a:ext>
              </a:extLst>
            </p:cNvPr>
            <p:cNvGrpSpPr>
              <a:grpSpLocks/>
            </p:cNvGrpSpPr>
            <p:nvPr/>
          </p:nvGrpSpPr>
          <p:grpSpPr bwMode="auto">
            <a:xfrm rot="5400000">
              <a:off x="8748941" y="3374162"/>
              <a:ext cx="347371" cy="206376"/>
              <a:chOff x="6058518" y="2311690"/>
              <a:chExt cx="347371" cy="206376"/>
            </a:xfrm>
          </p:grpSpPr>
          <p:sp>
            <p:nvSpPr>
              <p:cNvPr id="83049" name="Line 100">
                <a:extLst>
                  <a:ext uri="{FF2B5EF4-FFF2-40B4-BE49-F238E27FC236}">
                    <a16:creationId xmlns:a16="http://schemas.microsoft.com/office/drawing/2014/main" id="{7315791A-FA86-3110-8525-734023B90BB6}"/>
                  </a:ext>
                </a:extLst>
              </p:cNvPr>
              <p:cNvSpPr>
                <a:spLocks noChangeAspect="1" noChangeShapeType="1"/>
              </p:cNvSpPr>
              <p:nvPr/>
            </p:nvSpPr>
            <p:spPr bwMode="auto">
              <a:xfrm rot="16200000" flipV="1">
                <a:off x="6257948" y="2358523"/>
                <a:ext cx="0" cy="115094"/>
              </a:xfrm>
              <a:prstGeom prst="line">
                <a:avLst/>
              </a:prstGeom>
              <a:noFill/>
              <a:ln w="38100">
                <a:solidFill>
                  <a:srgbClr val="868886"/>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83050" name="Rectangle 101">
                <a:extLst>
                  <a:ext uri="{FF2B5EF4-FFF2-40B4-BE49-F238E27FC236}">
                    <a16:creationId xmlns:a16="http://schemas.microsoft.com/office/drawing/2014/main" id="{0D8076AB-7DE5-80EB-68AA-A2E8FA8B1B18}"/>
                  </a:ext>
                </a:extLst>
              </p:cNvPr>
              <p:cNvSpPr>
                <a:spLocks noChangeArrowheads="1"/>
              </p:cNvSpPr>
              <p:nvPr/>
            </p:nvSpPr>
            <p:spPr bwMode="auto">
              <a:xfrm rot="5400000" flipV="1">
                <a:off x="6044066" y="2341055"/>
                <a:ext cx="171780" cy="142875"/>
              </a:xfrm>
              <a:prstGeom prst="rect">
                <a:avLst/>
              </a:prstGeom>
              <a:solidFill>
                <a:schemeClr val="bg1"/>
              </a:solidFill>
              <a:ln w="19050" algn="ctr">
                <a:solidFill>
                  <a:srgbClr val="868886"/>
                </a:solidFill>
                <a:miter lim="800000"/>
                <a:headEnd/>
                <a:tailEnd/>
              </a:ln>
            </p:spPr>
            <p:txBody>
              <a:bodyPr wrap="none" lIns="0" tIns="0" rIns="0" bIns="0" anchor="ctr" anchorCtr="1"/>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defTabSz="570310" fontAlgn="base">
                  <a:lnSpc>
                    <a:spcPct val="100000"/>
                  </a:lnSpc>
                  <a:spcBef>
                    <a:spcPct val="0"/>
                  </a:spcBef>
                  <a:spcAft>
                    <a:spcPct val="0"/>
                  </a:spcAft>
                  <a:buNone/>
                  <a:defRPr/>
                </a:pPr>
                <a:r>
                  <a:rPr lang="en-US" altLang="en-US" sz="750" b="1">
                    <a:solidFill>
                      <a:srgbClr val="555555"/>
                    </a:solidFill>
                    <a:ea typeface="ＭＳ Ｐゴシック" panose="020B0600070205080204" pitchFamily="34" charset="-128"/>
                    <a:sym typeface="Helvetica Neue"/>
                  </a:rPr>
                  <a:t>M</a:t>
                </a:r>
              </a:p>
            </p:txBody>
          </p:sp>
          <p:sp>
            <p:nvSpPr>
              <p:cNvPr id="83051" name="Freeform 98">
                <a:extLst>
                  <a:ext uri="{FF2B5EF4-FFF2-40B4-BE49-F238E27FC236}">
                    <a16:creationId xmlns:a16="http://schemas.microsoft.com/office/drawing/2014/main" id="{784FC968-DE8F-2B70-4B16-8C56CC785E1B}"/>
                  </a:ext>
                </a:extLst>
              </p:cNvPr>
              <p:cNvSpPr>
                <a:spLocks/>
              </p:cNvSpPr>
              <p:nvPr/>
            </p:nvSpPr>
            <p:spPr bwMode="auto">
              <a:xfrm rot="16200000" flipH="1">
                <a:off x="6295157" y="2367159"/>
                <a:ext cx="114102" cy="107363"/>
              </a:xfrm>
              <a:custGeom>
                <a:avLst/>
                <a:gdLst>
                  <a:gd name="T0" fmla="*/ 2147483646 w 96"/>
                  <a:gd name="T1" fmla="*/ 0 h 90"/>
                  <a:gd name="T2" fmla="*/ 2147483646 w 96"/>
                  <a:gd name="T3" fmla="*/ 0 h 90"/>
                  <a:gd name="T4" fmla="*/ 2147483646 w 96"/>
                  <a:gd name="T5" fmla="*/ 2147483646 h 90"/>
                  <a:gd name="T6" fmla="*/ 0 w 96"/>
                  <a:gd name="T7" fmla="*/ 2147483646 h 90"/>
                  <a:gd name="T8" fmla="*/ 2147483646 w 96"/>
                  <a:gd name="T9" fmla="*/ 169771441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9D9D9"/>
                </a:solidFill>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83052" name="Freeform 98">
                <a:extLst>
                  <a:ext uri="{FF2B5EF4-FFF2-40B4-BE49-F238E27FC236}">
                    <a16:creationId xmlns:a16="http://schemas.microsoft.com/office/drawing/2014/main" id="{CCCB3E04-78D2-CEB2-AA81-5BE19A928BA9}"/>
                  </a:ext>
                </a:extLst>
              </p:cNvPr>
              <p:cNvSpPr>
                <a:spLocks/>
              </p:cNvSpPr>
              <p:nvPr/>
            </p:nvSpPr>
            <p:spPr bwMode="auto">
              <a:xfrm rot="10800000" flipH="1">
                <a:off x="6230663" y="2311690"/>
                <a:ext cx="114102" cy="107363"/>
              </a:xfrm>
              <a:custGeom>
                <a:avLst/>
                <a:gdLst>
                  <a:gd name="T0" fmla="*/ 2147483646 w 96"/>
                  <a:gd name="T1" fmla="*/ 0 h 90"/>
                  <a:gd name="T2" fmla="*/ 2147483646 w 96"/>
                  <a:gd name="T3" fmla="*/ 0 h 90"/>
                  <a:gd name="T4" fmla="*/ 2147483646 w 96"/>
                  <a:gd name="T5" fmla="*/ 2147483646 h 90"/>
                  <a:gd name="T6" fmla="*/ 0 w 96"/>
                  <a:gd name="T7" fmla="*/ 2147483646 h 90"/>
                  <a:gd name="T8" fmla="*/ 2147483646 w 96"/>
                  <a:gd name="T9" fmla="*/ 169771441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70C0"/>
              </a:solidFill>
              <a:ln w="9525">
                <a:solidFill>
                  <a:srgbClr val="D9D9D9"/>
                </a:solidFill>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83053" name="Freeform 99">
                <a:extLst>
                  <a:ext uri="{FF2B5EF4-FFF2-40B4-BE49-F238E27FC236}">
                    <a16:creationId xmlns:a16="http://schemas.microsoft.com/office/drawing/2014/main" id="{47D28CA5-6B33-5DF9-0C13-F50F8D74BE39}"/>
                  </a:ext>
                </a:extLst>
              </p:cNvPr>
              <p:cNvSpPr>
                <a:spLocks/>
              </p:cNvSpPr>
              <p:nvPr/>
            </p:nvSpPr>
            <p:spPr bwMode="auto">
              <a:xfrm rot="10800000" flipH="1" flipV="1">
                <a:off x="6230663" y="2415475"/>
                <a:ext cx="114102" cy="102591"/>
              </a:xfrm>
              <a:custGeom>
                <a:avLst/>
                <a:gdLst>
                  <a:gd name="T0" fmla="*/ 2147483646 w 96"/>
                  <a:gd name="T1" fmla="*/ 0 h 90"/>
                  <a:gd name="T2" fmla="*/ 2147483646 w 96"/>
                  <a:gd name="T3" fmla="*/ 0 h 90"/>
                  <a:gd name="T4" fmla="*/ 2147483646 w 96"/>
                  <a:gd name="T5" fmla="*/ 2147483646 h 90"/>
                  <a:gd name="T6" fmla="*/ 0 w 96"/>
                  <a:gd name="T7" fmla="*/ 2147483646 h 90"/>
                  <a:gd name="T8" fmla="*/ 2147483646 w 96"/>
                  <a:gd name="T9" fmla="*/ 148128409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2060"/>
              </a:solidFill>
              <a:ln w="9525">
                <a:solidFill>
                  <a:srgbClr val="D9D9D9"/>
                </a:solidFill>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grpSp>
        <p:grpSp>
          <p:nvGrpSpPr>
            <p:cNvPr id="129" name="CLG COIL VALVE">
              <a:extLst>
                <a:ext uri="{FF2B5EF4-FFF2-40B4-BE49-F238E27FC236}">
                  <a16:creationId xmlns:a16="http://schemas.microsoft.com/office/drawing/2014/main" id="{2E739992-61D9-C463-F000-850893E1773E}"/>
                </a:ext>
              </a:extLst>
            </p:cNvPr>
            <p:cNvGrpSpPr>
              <a:grpSpLocks/>
            </p:cNvGrpSpPr>
            <p:nvPr/>
          </p:nvGrpSpPr>
          <p:grpSpPr bwMode="auto">
            <a:xfrm flipH="1">
              <a:off x="9252050" y="5192853"/>
              <a:ext cx="274318" cy="177821"/>
              <a:chOff x="3917104" y="4679428"/>
              <a:chExt cx="360839" cy="247650"/>
            </a:xfrm>
            <a:solidFill>
              <a:schemeClr val="bg1">
                <a:lumMod val="85000"/>
              </a:schemeClr>
            </a:solidFill>
          </p:grpSpPr>
          <p:sp>
            <p:nvSpPr>
              <p:cNvPr id="136" name="Line 100">
                <a:extLst>
                  <a:ext uri="{FF2B5EF4-FFF2-40B4-BE49-F238E27FC236}">
                    <a16:creationId xmlns:a16="http://schemas.microsoft.com/office/drawing/2014/main" id="{3EB822DF-B8EE-19D7-4EA6-242CB4928C18}"/>
                  </a:ext>
                </a:extLst>
              </p:cNvPr>
              <p:cNvSpPr>
                <a:spLocks noChangeAspect="1" noChangeShapeType="1"/>
              </p:cNvSpPr>
              <p:nvPr/>
            </p:nvSpPr>
            <p:spPr bwMode="auto">
              <a:xfrm rot="5400000" flipV="1">
                <a:off x="4021284" y="4732765"/>
                <a:ext cx="0" cy="138113"/>
              </a:xfrm>
              <a:prstGeom prst="line">
                <a:avLst/>
              </a:prstGeom>
              <a:grpFill/>
              <a:ln w="38100">
                <a:solidFill>
                  <a:srgbClr val="868886"/>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37" name="Freeform 98">
                <a:extLst>
                  <a:ext uri="{FF2B5EF4-FFF2-40B4-BE49-F238E27FC236}">
                    <a16:creationId xmlns:a16="http://schemas.microsoft.com/office/drawing/2014/main" id="{6DFBEA9B-701D-9F70-E43B-0D61E869013F}"/>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rgbClr val="868886"/>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38" name="Freeform 99">
                <a:extLst>
                  <a:ext uri="{FF2B5EF4-FFF2-40B4-BE49-F238E27FC236}">
                    <a16:creationId xmlns:a16="http://schemas.microsoft.com/office/drawing/2014/main" id="{F1AEF94A-EF72-8AC5-F390-A29BBEB20E8F}"/>
                  </a:ext>
                </a:extLst>
              </p:cNvPr>
              <p:cNvSpPr>
                <a:spLocks/>
              </p:cNvSpPr>
              <p:nvPr/>
            </p:nvSpPr>
            <p:spPr bwMode="auto">
              <a:xfrm flipH="1" flipV="1">
                <a:off x="3917104" y="4679428"/>
                <a:ext cx="136922" cy="123109"/>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rgbClr val="868886"/>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useBgFill="1">
            <p:nvSpPr>
              <p:cNvPr id="139" name="Rectangle 101">
                <a:extLst>
                  <a:ext uri="{FF2B5EF4-FFF2-40B4-BE49-F238E27FC236}">
                    <a16:creationId xmlns:a16="http://schemas.microsoft.com/office/drawing/2014/main" id="{85102A5C-8AFA-601E-35A3-BAC786AA8515}"/>
                  </a:ext>
                </a:extLst>
              </p:cNvPr>
              <p:cNvSpPr>
                <a:spLocks noChangeArrowheads="1"/>
              </p:cNvSpPr>
              <p:nvPr/>
            </p:nvSpPr>
            <p:spPr bwMode="auto">
              <a:xfrm rot="10800000" flipV="1">
                <a:off x="4071807" y="4720390"/>
                <a:ext cx="206136" cy="171451"/>
              </a:xfrm>
              <a:prstGeom prst="rect">
                <a:avLst/>
              </a:prstGeom>
              <a:ln w="19050" algn="ctr">
                <a:solidFill>
                  <a:srgbClr val="868886"/>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grpSp>
          <p:nvGrpSpPr>
            <p:cNvPr id="130" name="CLG PUMP">
              <a:extLst>
                <a:ext uri="{FF2B5EF4-FFF2-40B4-BE49-F238E27FC236}">
                  <a16:creationId xmlns:a16="http://schemas.microsoft.com/office/drawing/2014/main" id="{CF9B4737-BF8A-691D-A925-C7E0AAE3AFBC}"/>
                </a:ext>
              </a:extLst>
            </p:cNvPr>
            <p:cNvGrpSpPr>
              <a:grpSpLocks noChangeAspect="1"/>
            </p:cNvGrpSpPr>
            <p:nvPr/>
          </p:nvGrpSpPr>
          <p:grpSpPr bwMode="auto">
            <a:xfrm rot="10800000" flipH="1">
              <a:off x="10212025" y="4980712"/>
              <a:ext cx="196774" cy="348386"/>
              <a:chOff x="388" y="2729"/>
              <a:chExt cx="180" cy="284"/>
            </a:xfrm>
            <a:solidFill>
              <a:schemeClr val="bg1">
                <a:lumMod val="85000"/>
              </a:schemeClr>
            </a:solidFill>
          </p:grpSpPr>
          <p:sp>
            <p:nvSpPr>
              <p:cNvPr id="131" name="Freeform 15">
                <a:extLst>
                  <a:ext uri="{FF2B5EF4-FFF2-40B4-BE49-F238E27FC236}">
                    <a16:creationId xmlns:a16="http://schemas.microsoft.com/office/drawing/2014/main" id="{71C7F52D-144A-FCB1-BD3A-384293959571}"/>
                  </a:ext>
                </a:extLst>
              </p:cNvPr>
              <p:cNvSpPr>
                <a:spLocks/>
              </p:cNvSpPr>
              <p:nvPr/>
            </p:nvSpPr>
            <p:spPr bwMode="auto">
              <a:xfrm rot="-5400000">
                <a:off x="363" y="2768"/>
                <a:ext cx="237" cy="173"/>
              </a:xfrm>
              <a:custGeom>
                <a:avLst/>
                <a:gdLst>
                  <a:gd name="T0" fmla="*/ 173 w 472"/>
                  <a:gd name="T1" fmla="*/ 58 h 347"/>
                  <a:gd name="T2" fmla="*/ 237 w 472"/>
                  <a:gd name="T3" fmla="*/ 58 h 347"/>
                  <a:gd name="T4" fmla="*/ 237 w 472"/>
                  <a:gd name="T5" fmla="*/ 0 h 347"/>
                  <a:gd name="T6" fmla="*/ 89 w 472"/>
                  <a:gd name="T7" fmla="*/ 0 h 347"/>
                  <a:gd name="T8" fmla="*/ 80 w 472"/>
                  <a:gd name="T9" fmla="*/ 0 h 347"/>
                  <a:gd name="T10" fmla="*/ 71 w 472"/>
                  <a:gd name="T11" fmla="*/ 2 h 347"/>
                  <a:gd name="T12" fmla="*/ 62 w 472"/>
                  <a:gd name="T13" fmla="*/ 4 h 347"/>
                  <a:gd name="T14" fmla="*/ 54 w 472"/>
                  <a:gd name="T15" fmla="*/ 7 h 347"/>
                  <a:gd name="T16" fmla="*/ 46 w 472"/>
                  <a:gd name="T17" fmla="*/ 10 h 347"/>
                  <a:gd name="T18" fmla="*/ 39 w 472"/>
                  <a:gd name="T19" fmla="*/ 14 h 347"/>
                  <a:gd name="T20" fmla="*/ 33 w 472"/>
                  <a:gd name="T21" fmla="*/ 20 h 347"/>
                  <a:gd name="T22" fmla="*/ 26 w 472"/>
                  <a:gd name="T23" fmla="*/ 25 h 347"/>
                  <a:gd name="T24" fmla="*/ 21 w 472"/>
                  <a:gd name="T25" fmla="*/ 31 h 347"/>
                  <a:gd name="T26" fmla="*/ 15 w 472"/>
                  <a:gd name="T27" fmla="*/ 38 h 347"/>
                  <a:gd name="T28" fmla="*/ 11 w 472"/>
                  <a:gd name="T29" fmla="*/ 45 h 347"/>
                  <a:gd name="T30" fmla="*/ 7 w 472"/>
                  <a:gd name="T31" fmla="*/ 53 h 347"/>
                  <a:gd name="T32" fmla="*/ 4 w 472"/>
                  <a:gd name="T33" fmla="*/ 61 h 347"/>
                  <a:gd name="T34" fmla="*/ 2 w 472"/>
                  <a:gd name="T35" fmla="*/ 69 h 347"/>
                  <a:gd name="T36" fmla="*/ 1 w 472"/>
                  <a:gd name="T37" fmla="*/ 78 h 347"/>
                  <a:gd name="T38" fmla="*/ 0 w 472"/>
                  <a:gd name="T39" fmla="*/ 86 h 347"/>
                  <a:gd name="T40" fmla="*/ 1 w 472"/>
                  <a:gd name="T41" fmla="*/ 95 h 347"/>
                  <a:gd name="T42" fmla="*/ 2 w 472"/>
                  <a:gd name="T43" fmla="*/ 104 h 347"/>
                  <a:gd name="T44" fmla="*/ 4 w 472"/>
                  <a:gd name="T45" fmla="*/ 112 h 347"/>
                  <a:gd name="T46" fmla="*/ 7 w 472"/>
                  <a:gd name="T47" fmla="*/ 120 h 347"/>
                  <a:gd name="T48" fmla="*/ 11 w 472"/>
                  <a:gd name="T49" fmla="*/ 127 h 347"/>
                  <a:gd name="T50" fmla="*/ 15 w 472"/>
                  <a:gd name="T51" fmla="*/ 135 h 347"/>
                  <a:gd name="T52" fmla="*/ 21 w 472"/>
                  <a:gd name="T53" fmla="*/ 141 h 347"/>
                  <a:gd name="T54" fmla="*/ 26 w 472"/>
                  <a:gd name="T55" fmla="*/ 147 h 347"/>
                  <a:gd name="T56" fmla="*/ 33 w 472"/>
                  <a:gd name="T57" fmla="*/ 153 h 347"/>
                  <a:gd name="T58" fmla="*/ 39 w 472"/>
                  <a:gd name="T59" fmla="*/ 158 h 347"/>
                  <a:gd name="T60" fmla="*/ 46 w 472"/>
                  <a:gd name="T61" fmla="*/ 162 h 347"/>
                  <a:gd name="T62" fmla="*/ 54 w 472"/>
                  <a:gd name="T63" fmla="*/ 166 h 347"/>
                  <a:gd name="T64" fmla="*/ 62 w 472"/>
                  <a:gd name="T65" fmla="*/ 169 h 347"/>
                  <a:gd name="T66" fmla="*/ 71 w 472"/>
                  <a:gd name="T67" fmla="*/ 172 h 347"/>
                  <a:gd name="T68" fmla="*/ 80 w 472"/>
                  <a:gd name="T69" fmla="*/ 173 h 347"/>
                  <a:gd name="T70" fmla="*/ 89 w 472"/>
                  <a:gd name="T71" fmla="*/ 173 h 347"/>
                  <a:gd name="T72" fmla="*/ 98 w 472"/>
                  <a:gd name="T73" fmla="*/ 173 h 347"/>
                  <a:gd name="T74" fmla="*/ 106 w 472"/>
                  <a:gd name="T75" fmla="*/ 172 h 347"/>
                  <a:gd name="T76" fmla="*/ 115 w 472"/>
                  <a:gd name="T77" fmla="*/ 169 h 347"/>
                  <a:gd name="T78" fmla="*/ 123 w 472"/>
                  <a:gd name="T79" fmla="*/ 166 h 347"/>
                  <a:gd name="T80" fmla="*/ 131 w 472"/>
                  <a:gd name="T81" fmla="*/ 162 h 347"/>
                  <a:gd name="T82" fmla="*/ 139 w 472"/>
                  <a:gd name="T83" fmla="*/ 158 h 347"/>
                  <a:gd name="T84" fmla="*/ 146 w 472"/>
                  <a:gd name="T85" fmla="*/ 153 h 347"/>
                  <a:gd name="T86" fmla="*/ 152 w 472"/>
                  <a:gd name="T87" fmla="*/ 147 h 347"/>
                  <a:gd name="T88" fmla="*/ 158 w 472"/>
                  <a:gd name="T89" fmla="*/ 141 h 347"/>
                  <a:gd name="T90" fmla="*/ 163 w 472"/>
                  <a:gd name="T91" fmla="*/ 135 h 347"/>
                  <a:gd name="T92" fmla="*/ 167 w 472"/>
                  <a:gd name="T93" fmla="*/ 127 h 347"/>
                  <a:gd name="T94" fmla="*/ 171 w 472"/>
                  <a:gd name="T95" fmla="*/ 120 h 347"/>
                  <a:gd name="T96" fmla="*/ 174 w 472"/>
                  <a:gd name="T97" fmla="*/ 112 h 347"/>
                  <a:gd name="T98" fmla="*/ 176 w 472"/>
                  <a:gd name="T99" fmla="*/ 104 h 347"/>
                  <a:gd name="T100" fmla="*/ 177 w 472"/>
                  <a:gd name="T101" fmla="*/ 95 h 347"/>
                  <a:gd name="T102" fmla="*/ 178 w 472"/>
                  <a:gd name="T103" fmla="*/ 86 h 347"/>
                  <a:gd name="T104" fmla="*/ 177 w 472"/>
                  <a:gd name="T105" fmla="*/ 75 h 347"/>
                  <a:gd name="T106" fmla="*/ 176 w 472"/>
                  <a:gd name="T107" fmla="*/ 68 h 347"/>
                  <a:gd name="T108" fmla="*/ 174 w 472"/>
                  <a:gd name="T109" fmla="*/ 61 h 347"/>
                  <a:gd name="T110" fmla="*/ 173 w 472"/>
                  <a:gd name="T111" fmla="*/ 58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grpFill/>
              <a:ln w="9525">
                <a:solidFill>
                  <a:srgbClr val="0070C0"/>
                </a:solidFill>
                <a:prstDash val="solid"/>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32" name="Freeform 16">
                <a:extLst>
                  <a:ext uri="{FF2B5EF4-FFF2-40B4-BE49-F238E27FC236}">
                    <a16:creationId xmlns:a16="http://schemas.microsoft.com/office/drawing/2014/main" id="{5727D924-E210-E9B3-DD82-E75B37E1029E}"/>
                  </a:ext>
                </a:extLst>
              </p:cNvPr>
              <p:cNvSpPr>
                <a:spLocks/>
              </p:cNvSpPr>
              <p:nvPr/>
            </p:nvSpPr>
            <p:spPr bwMode="auto">
              <a:xfrm rot="-5400000">
                <a:off x="398" y="2803"/>
                <a:ext cx="168" cy="163"/>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grpFill/>
              <a:ln w="9525">
                <a:solidFill>
                  <a:srgbClr val="0070C0"/>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33" name="Freeform 17">
                <a:extLst>
                  <a:ext uri="{FF2B5EF4-FFF2-40B4-BE49-F238E27FC236}">
                    <a16:creationId xmlns:a16="http://schemas.microsoft.com/office/drawing/2014/main" id="{44E057D9-A7FB-B491-7A3C-67896E8C1FD3}"/>
                  </a:ext>
                </a:extLst>
              </p:cNvPr>
              <p:cNvSpPr>
                <a:spLocks/>
              </p:cNvSpPr>
              <p:nvPr/>
            </p:nvSpPr>
            <p:spPr bwMode="auto">
              <a:xfrm rot="16200000">
                <a:off x="412" y="2895"/>
                <a:ext cx="138"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grpFill/>
              <a:ln w="9525" cap="flat" cmpd="sng">
                <a:solidFill>
                  <a:srgbClr val="0070C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34" name="Rectangle 18">
                <a:extLst>
                  <a:ext uri="{FF2B5EF4-FFF2-40B4-BE49-F238E27FC236}">
                    <a16:creationId xmlns:a16="http://schemas.microsoft.com/office/drawing/2014/main" id="{C8156CE2-7EF8-A054-2DC3-49E0A7A399C5}"/>
                  </a:ext>
                </a:extLst>
              </p:cNvPr>
              <p:cNvSpPr>
                <a:spLocks noChangeArrowheads="1"/>
              </p:cNvSpPr>
              <p:nvPr/>
            </p:nvSpPr>
            <p:spPr bwMode="auto">
              <a:xfrm rot="-5400000">
                <a:off x="471" y="2966"/>
                <a:ext cx="20" cy="73"/>
              </a:xfrm>
              <a:prstGeom prst="rect">
                <a:avLst/>
              </a:prstGeom>
              <a:grpFill/>
              <a:ln w="9525">
                <a:solidFill>
                  <a:srgbClr val="0070C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35" name="Rectangle 19">
                <a:extLst>
                  <a:ext uri="{FF2B5EF4-FFF2-40B4-BE49-F238E27FC236}">
                    <a16:creationId xmlns:a16="http://schemas.microsoft.com/office/drawing/2014/main" id="{F39F67F4-1690-CF09-86FB-58B6BF1FFA77}"/>
                  </a:ext>
                </a:extLst>
              </p:cNvPr>
              <p:cNvSpPr>
                <a:spLocks noChangeArrowheads="1"/>
              </p:cNvSpPr>
              <p:nvPr/>
            </p:nvSpPr>
            <p:spPr bwMode="auto">
              <a:xfrm rot="-5400000">
                <a:off x="415" y="2702"/>
                <a:ext cx="20" cy="73"/>
              </a:xfrm>
              <a:prstGeom prst="rect">
                <a:avLst/>
              </a:prstGeom>
              <a:grpFill/>
              <a:ln w="9525">
                <a:solidFill>
                  <a:srgbClr val="0070C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grpSp>
      </p:grpSp>
      <p:grpSp>
        <p:nvGrpSpPr>
          <p:cNvPr id="82967" name="Group 204">
            <a:extLst>
              <a:ext uri="{FF2B5EF4-FFF2-40B4-BE49-F238E27FC236}">
                <a16:creationId xmlns:a16="http://schemas.microsoft.com/office/drawing/2014/main" id="{504D0E90-882C-53B2-7CDD-5A1D0AD3EB85}"/>
              </a:ext>
            </a:extLst>
          </p:cNvPr>
          <p:cNvGrpSpPr>
            <a:grpSpLocks/>
          </p:cNvGrpSpPr>
          <p:nvPr/>
        </p:nvGrpSpPr>
        <p:grpSpPr bwMode="auto">
          <a:xfrm>
            <a:off x="3212307" y="3336132"/>
            <a:ext cx="3084910" cy="1560910"/>
            <a:chOff x="4282760" y="3305159"/>
            <a:chExt cx="4113474" cy="2081622"/>
          </a:xfrm>
        </p:grpSpPr>
        <p:cxnSp>
          <p:nvCxnSpPr>
            <p:cNvPr id="83010" name="Straight Connector 148">
              <a:extLst>
                <a:ext uri="{FF2B5EF4-FFF2-40B4-BE49-F238E27FC236}">
                  <a16:creationId xmlns:a16="http://schemas.microsoft.com/office/drawing/2014/main" id="{DDB3EC68-8497-481D-91BA-CA1B57DF55E5}"/>
                </a:ext>
              </a:extLst>
            </p:cNvPr>
            <p:cNvCxnSpPr>
              <a:cxnSpLocks noChangeShapeType="1"/>
            </p:cNvCxnSpPr>
            <p:nvPr/>
          </p:nvCxnSpPr>
          <p:spPr bwMode="auto">
            <a:xfrm flipH="1" flipV="1">
              <a:off x="4282760" y="3532217"/>
              <a:ext cx="1920997" cy="0"/>
            </a:xfrm>
            <a:prstGeom prst="line">
              <a:avLst/>
            </a:prstGeom>
            <a:noFill/>
            <a:ln w="76200" cap="rnd" algn="ctr">
              <a:solidFill>
                <a:srgbClr val="00B0F0"/>
              </a:solidFill>
              <a:round/>
              <a:headEnd/>
              <a:tailEnd/>
            </a:ln>
            <a:extLst>
              <a:ext uri="{909E8E84-426E-40DD-AFC4-6F175D3DCCD1}">
                <a14:hiddenFill xmlns:a14="http://schemas.microsoft.com/office/drawing/2010/main">
                  <a:noFill/>
                </a14:hiddenFill>
              </a:ext>
            </a:extLst>
          </p:spPr>
        </p:cxnSp>
        <p:cxnSp>
          <p:nvCxnSpPr>
            <p:cNvPr id="147" name="Straight Connector 146">
              <a:extLst>
                <a:ext uri="{FF2B5EF4-FFF2-40B4-BE49-F238E27FC236}">
                  <a16:creationId xmlns:a16="http://schemas.microsoft.com/office/drawing/2014/main" id="{794678CC-EE9C-63CF-F682-23CF7EAFDB7E}"/>
                </a:ext>
              </a:extLst>
            </p:cNvPr>
            <p:cNvCxnSpPr>
              <a:cxnSpLocks/>
            </p:cNvCxnSpPr>
            <p:nvPr/>
          </p:nvCxnSpPr>
          <p:spPr bwMode="auto">
            <a:xfrm>
              <a:off x="6938817" y="3543331"/>
              <a:ext cx="0" cy="1816457"/>
            </a:xfrm>
            <a:prstGeom prst="line">
              <a:avLst/>
            </a:prstGeom>
            <a:solidFill>
              <a:schemeClr val="accent1"/>
            </a:solidFill>
            <a:ln w="76200" cap="rnd" cmpd="sng" algn="ctr">
              <a:solidFill>
                <a:srgbClr val="FFFF00"/>
              </a:solidFill>
              <a:prstDash val="solid"/>
              <a:round/>
              <a:headEnd type="none" w="med" len="med"/>
              <a:tailEnd type="none" w="med" len="med"/>
            </a:ln>
            <a:effectLst>
              <a:outerShdw blurRad="63500" dist="35921" dir="2700000" algn="ctr" rotWithShape="0">
                <a:schemeClr val="bg2"/>
              </a:outerShdw>
            </a:effectLst>
          </p:spPr>
        </p:cxnSp>
        <p:cxnSp>
          <p:nvCxnSpPr>
            <p:cNvPr id="83012" name="Straight Connector 147">
              <a:extLst>
                <a:ext uri="{FF2B5EF4-FFF2-40B4-BE49-F238E27FC236}">
                  <a16:creationId xmlns:a16="http://schemas.microsoft.com/office/drawing/2014/main" id="{FACE44E6-0D93-7257-E0EB-10FE6980D99D}"/>
                </a:ext>
              </a:extLst>
            </p:cNvPr>
            <p:cNvCxnSpPr>
              <a:cxnSpLocks noChangeShapeType="1"/>
            </p:cNvCxnSpPr>
            <p:nvPr/>
          </p:nvCxnSpPr>
          <p:spPr bwMode="auto">
            <a:xfrm flipV="1">
              <a:off x="5430596" y="3538568"/>
              <a:ext cx="0" cy="527154"/>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83013" name="Straight Connector 149">
              <a:extLst>
                <a:ext uri="{FF2B5EF4-FFF2-40B4-BE49-F238E27FC236}">
                  <a16:creationId xmlns:a16="http://schemas.microsoft.com/office/drawing/2014/main" id="{4D34FA7F-6172-68D2-1766-EA11ED95F49A}"/>
                </a:ext>
              </a:extLst>
            </p:cNvPr>
            <p:cNvCxnSpPr>
              <a:cxnSpLocks noChangeShapeType="1"/>
            </p:cNvCxnSpPr>
            <p:nvPr/>
          </p:nvCxnSpPr>
          <p:spPr bwMode="auto">
            <a:xfrm>
              <a:off x="4355790" y="4065721"/>
              <a:ext cx="1944811" cy="4763"/>
            </a:xfrm>
            <a:prstGeom prst="line">
              <a:avLst/>
            </a:prstGeom>
            <a:noFill/>
            <a:ln w="76200" algn="ctr">
              <a:solidFill>
                <a:srgbClr val="00B050"/>
              </a:solidFill>
              <a:round/>
              <a:headEnd/>
              <a:tailEnd/>
            </a:ln>
            <a:extLst>
              <a:ext uri="{909E8E84-426E-40DD-AFC4-6F175D3DCCD1}">
                <a14:hiddenFill xmlns:a14="http://schemas.microsoft.com/office/drawing/2010/main">
                  <a:noFill/>
                </a14:hiddenFill>
              </a:ext>
            </a:extLst>
          </p:spPr>
        </p:cxnSp>
        <p:cxnSp>
          <p:nvCxnSpPr>
            <p:cNvPr id="151" name="Straight Arrow Connector 150">
              <a:extLst>
                <a:ext uri="{FF2B5EF4-FFF2-40B4-BE49-F238E27FC236}">
                  <a16:creationId xmlns:a16="http://schemas.microsoft.com/office/drawing/2014/main" id="{F945E1C8-0F7C-B799-A5D5-37AD4C5233F1}"/>
                </a:ext>
              </a:extLst>
            </p:cNvPr>
            <p:cNvCxnSpPr>
              <a:cxnSpLocks/>
            </p:cNvCxnSpPr>
            <p:nvPr/>
          </p:nvCxnSpPr>
          <p:spPr bwMode="auto">
            <a:xfrm rot="5400000" flipV="1">
              <a:off x="4790332" y="3452076"/>
              <a:ext cx="607" cy="147832"/>
            </a:xfrm>
            <a:prstGeom prst="straightConnector1">
              <a:avLst/>
            </a:prstGeom>
            <a:solidFill>
              <a:schemeClr val="accent1"/>
            </a:solidFill>
            <a:ln w="50800" cap="flat" cmpd="sng" algn="ctr">
              <a:solidFill>
                <a:srgbClr val="00B0F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152" name="Straight Arrow Connector 151">
              <a:extLst>
                <a:ext uri="{FF2B5EF4-FFF2-40B4-BE49-F238E27FC236}">
                  <a16:creationId xmlns:a16="http://schemas.microsoft.com/office/drawing/2014/main" id="{11FC0A24-4CA1-9599-4569-01F07E1A99F7}"/>
                </a:ext>
              </a:extLst>
            </p:cNvPr>
            <p:cNvCxnSpPr>
              <a:cxnSpLocks/>
            </p:cNvCxnSpPr>
            <p:nvPr/>
          </p:nvCxnSpPr>
          <p:spPr bwMode="auto">
            <a:xfrm rot="16200000" flipH="1" flipV="1">
              <a:off x="4790332" y="3992509"/>
              <a:ext cx="607" cy="147832"/>
            </a:xfrm>
            <a:prstGeom prst="straightConnector1">
              <a:avLst/>
            </a:prstGeom>
            <a:solidFill>
              <a:schemeClr val="accent1"/>
            </a:solidFill>
            <a:ln w="50800" cap="flat" cmpd="sng" algn="ctr">
              <a:solidFill>
                <a:srgbClr val="00B05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83016" name="Straight Connector 152">
              <a:extLst>
                <a:ext uri="{FF2B5EF4-FFF2-40B4-BE49-F238E27FC236}">
                  <a16:creationId xmlns:a16="http://schemas.microsoft.com/office/drawing/2014/main" id="{8C187782-964B-5630-6D9B-225EFE680CF5}"/>
                </a:ext>
              </a:extLst>
            </p:cNvPr>
            <p:cNvCxnSpPr>
              <a:cxnSpLocks/>
            </p:cNvCxnSpPr>
            <p:nvPr/>
          </p:nvCxnSpPr>
          <p:spPr bwMode="auto">
            <a:xfrm>
              <a:off x="7154730" y="5231175"/>
              <a:ext cx="4762" cy="136552"/>
            </a:xfrm>
            <a:prstGeom prst="line">
              <a:avLst/>
            </a:prstGeom>
            <a:noFill/>
            <a:ln w="76200" cap="rnd" algn="ctr">
              <a:solidFill>
                <a:srgbClr val="002060"/>
              </a:solidFill>
              <a:round/>
              <a:headEnd/>
              <a:tailEnd/>
            </a:ln>
            <a:extLst>
              <a:ext uri="{909E8E84-426E-40DD-AFC4-6F175D3DCCD1}">
                <a14:hiddenFill xmlns:a14="http://schemas.microsoft.com/office/drawing/2010/main">
                  <a:noFill/>
                </a14:hiddenFill>
              </a:ext>
            </a:extLst>
          </p:spPr>
        </p:cxnSp>
        <p:cxnSp>
          <p:nvCxnSpPr>
            <p:cNvPr id="154" name="Straight Arrow Connector 153">
              <a:extLst>
                <a:ext uri="{FF2B5EF4-FFF2-40B4-BE49-F238E27FC236}">
                  <a16:creationId xmlns:a16="http://schemas.microsoft.com/office/drawing/2014/main" id="{7EE4EB56-8219-5E0E-FCF9-6C750F1E85F3}"/>
                </a:ext>
              </a:extLst>
            </p:cNvPr>
            <p:cNvCxnSpPr>
              <a:cxnSpLocks/>
            </p:cNvCxnSpPr>
            <p:nvPr/>
          </p:nvCxnSpPr>
          <p:spPr bwMode="auto">
            <a:xfrm flipH="1">
              <a:off x="6939248" y="4733874"/>
              <a:ext cx="543" cy="147832"/>
            </a:xfrm>
            <a:prstGeom prst="straightConnector1">
              <a:avLst/>
            </a:prstGeom>
            <a:solidFill>
              <a:schemeClr val="accent1"/>
            </a:solidFill>
            <a:ln w="50800" cap="flat" cmpd="sng" algn="ctr">
              <a:solidFill>
                <a:srgbClr val="FFFF0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83018" name="Straight Connector 154">
              <a:extLst>
                <a:ext uri="{FF2B5EF4-FFF2-40B4-BE49-F238E27FC236}">
                  <a16:creationId xmlns:a16="http://schemas.microsoft.com/office/drawing/2014/main" id="{A8431EF0-861B-2E40-A528-6E8AFFC98C57}"/>
                </a:ext>
              </a:extLst>
            </p:cNvPr>
            <p:cNvCxnSpPr>
              <a:cxnSpLocks noChangeShapeType="1"/>
            </p:cNvCxnSpPr>
            <p:nvPr/>
          </p:nvCxnSpPr>
          <p:spPr bwMode="auto">
            <a:xfrm flipH="1">
              <a:off x="7819934" y="3525865"/>
              <a:ext cx="574711" cy="3176"/>
            </a:xfrm>
            <a:prstGeom prst="line">
              <a:avLst/>
            </a:prstGeom>
            <a:noFill/>
            <a:ln w="76200" cap="rnd" algn="ctr">
              <a:solidFill>
                <a:schemeClr val="accent1"/>
              </a:solidFill>
              <a:round/>
              <a:headEnd/>
              <a:tailEnd/>
            </a:ln>
            <a:extLst>
              <a:ext uri="{909E8E84-426E-40DD-AFC4-6F175D3DCCD1}">
                <a14:hiddenFill xmlns:a14="http://schemas.microsoft.com/office/drawing/2010/main">
                  <a:noFill/>
                </a14:hiddenFill>
              </a:ext>
            </a:extLst>
          </p:spPr>
        </p:cxnSp>
        <p:cxnSp>
          <p:nvCxnSpPr>
            <p:cNvPr id="83019" name="Straight Connector 156">
              <a:extLst>
                <a:ext uri="{FF2B5EF4-FFF2-40B4-BE49-F238E27FC236}">
                  <a16:creationId xmlns:a16="http://schemas.microsoft.com/office/drawing/2014/main" id="{D9D530EF-A85D-A17D-1DC5-E51122A7802D}"/>
                </a:ext>
              </a:extLst>
            </p:cNvPr>
            <p:cNvCxnSpPr>
              <a:cxnSpLocks noChangeShapeType="1"/>
              <a:stCxn id="83033" idx="1"/>
            </p:cNvCxnSpPr>
            <p:nvPr/>
          </p:nvCxnSpPr>
          <p:spPr bwMode="auto">
            <a:xfrm>
              <a:off x="6586369" y="4119707"/>
              <a:ext cx="1808277" cy="0"/>
            </a:xfrm>
            <a:prstGeom prst="line">
              <a:avLst/>
            </a:prstGeom>
            <a:noFill/>
            <a:ln w="76200" cap="rnd" algn="ctr">
              <a:solidFill>
                <a:srgbClr val="5EA9FF"/>
              </a:solidFill>
              <a:round/>
              <a:headEnd/>
              <a:tailEnd/>
            </a:ln>
            <a:extLst>
              <a:ext uri="{909E8E84-426E-40DD-AFC4-6F175D3DCCD1}">
                <a14:hiddenFill xmlns:a14="http://schemas.microsoft.com/office/drawing/2010/main">
                  <a:noFill/>
                </a14:hiddenFill>
              </a:ext>
            </a:extLst>
          </p:spPr>
        </p:cxnSp>
        <p:grpSp>
          <p:nvGrpSpPr>
            <p:cNvPr id="158" name="ETL VALVE Group">
              <a:extLst>
                <a:ext uri="{FF2B5EF4-FFF2-40B4-BE49-F238E27FC236}">
                  <a16:creationId xmlns:a16="http://schemas.microsoft.com/office/drawing/2014/main" id="{50D93A66-6911-E421-0FFB-E2D4F823B5D9}"/>
                </a:ext>
              </a:extLst>
            </p:cNvPr>
            <p:cNvGrpSpPr>
              <a:grpSpLocks/>
            </p:cNvGrpSpPr>
            <p:nvPr/>
          </p:nvGrpSpPr>
          <p:grpSpPr bwMode="auto">
            <a:xfrm rot="5400000" flipH="1">
              <a:off x="5012739" y="3366375"/>
              <a:ext cx="257525" cy="177824"/>
              <a:chOff x="3917094" y="4679425"/>
              <a:chExt cx="338749" cy="247653"/>
            </a:xfrm>
            <a:solidFill>
              <a:schemeClr val="bg1">
                <a:lumMod val="75000"/>
              </a:schemeClr>
            </a:solidFill>
          </p:grpSpPr>
          <p:sp>
            <p:nvSpPr>
              <p:cNvPr id="183" name="Line 100">
                <a:extLst>
                  <a:ext uri="{FF2B5EF4-FFF2-40B4-BE49-F238E27FC236}">
                    <a16:creationId xmlns:a16="http://schemas.microsoft.com/office/drawing/2014/main" id="{F4507CC6-CFC4-0911-157B-6A3B8AA530A5}"/>
                  </a:ext>
                </a:extLst>
              </p:cNvPr>
              <p:cNvSpPr>
                <a:spLocks noChangeAspect="1" noChangeShapeType="1"/>
              </p:cNvSpPr>
              <p:nvPr/>
            </p:nvSpPr>
            <p:spPr bwMode="auto">
              <a:xfrm rot="5400000" flipV="1">
                <a:off x="4021284" y="4732765"/>
                <a:ext cx="0" cy="138113"/>
              </a:xfrm>
              <a:prstGeom prst="line">
                <a:avLst/>
              </a:prstGeom>
              <a:grpFill/>
              <a:ln w="38100">
                <a:solidFill>
                  <a:schemeClr val="bg1">
                    <a:lumMod val="85000"/>
                  </a:schemeClr>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4" name="Freeform 98">
                <a:extLst>
                  <a:ext uri="{FF2B5EF4-FFF2-40B4-BE49-F238E27FC236}">
                    <a16:creationId xmlns:a16="http://schemas.microsoft.com/office/drawing/2014/main" id="{EFBF4AE5-E6DA-5D2F-6D00-65D5FB79D135}"/>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F0"/>
              </a:solidFill>
              <a:ln w="9525">
                <a:solidFill>
                  <a:schemeClr val="bg1">
                    <a:lumMod val="85000"/>
                  </a:schemeClr>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5" name="Freeform 99">
                <a:extLst>
                  <a:ext uri="{FF2B5EF4-FFF2-40B4-BE49-F238E27FC236}">
                    <a16:creationId xmlns:a16="http://schemas.microsoft.com/office/drawing/2014/main" id="{93E7D7A1-4043-DB92-8392-97F055B9921A}"/>
                  </a:ext>
                </a:extLst>
              </p:cNvPr>
              <p:cNvSpPr>
                <a:spLocks/>
              </p:cNvSpPr>
              <p:nvPr/>
            </p:nvSpPr>
            <p:spPr bwMode="auto">
              <a:xfrm flipH="1" flipV="1">
                <a:off x="3917094" y="4679425"/>
                <a:ext cx="136921" cy="123108"/>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F0"/>
              </a:solidFill>
              <a:ln w="9525">
                <a:solidFill>
                  <a:schemeClr val="bg1">
                    <a:lumMod val="85000"/>
                  </a:schemeClr>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6" name="Rectangle 101">
                <a:extLst>
                  <a:ext uri="{FF2B5EF4-FFF2-40B4-BE49-F238E27FC236}">
                    <a16:creationId xmlns:a16="http://schemas.microsoft.com/office/drawing/2014/main" id="{E74D274C-1FF8-0007-B574-4AB39EE03D55}"/>
                  </a:ext>
                </a:extLst>
              </p:cNvPr>
              <p:cNvSpPr>
                <a:spLocks noChangeArrowheads="1"/>
              </p:cNvSpPr>
              <p:nvPr/>
            </p:nvSpPr>
            <p:spPr bwMode="auto">
              <a:xfrm rot="16200000" flipV="1">
                <a:off x="4065751" y="4725148"/>
                <a:ext cx="218250" cy="161935"/>
              </a:xfrm>
              <a:prstGeom prst="rect">
                <a:avLst/>
              </a:prstGeom>
              <a:noFill/>
              <a:ln w="19050" algn="ctr">
                <a:solidFill>
                  <a:srgbClr val="00B0F0"/>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grpSp>
          <p:nvGrpSpPr>
            <p:cNvPr id="159" name="ETL BYPASS VAL">
              <a:extLst>
                <a:ext uri="{FF2B5EF4-FFF2-40B4-BE49-F238E27FC236}">
                  <a16:creationId xmlns:a16="http://schemas.microsoft.com/office/drawing/2014/main" id="{54D1DDEA-7E35-39C1-72FB-5161B9B93769}"/>
                </a:ext>
              </a:extLst>
            </p:cNvPr>
            <p:cNvGrpSpPr>
              <a:grpSpLocks/>
            </p:cNvGrpSpPr>
            <p:nvPr/>
          </p:nvGrpSpPr>
          <p:grpSpPr bwMode="auto">
            <a:xfrm>
              <a:off x="5381006" y="3717998"/>
              <a:ext cx="274329" cy="177816"/>
              <a:chOff x="3917092" y="4679434"/>
              <a:chExt cx="360853" cy="247644"/>
            </a:xfrm>
            <a:solidFill>
              <a:schemeClr val="bg1">
                <a:lumMod val="75000"/>
              </a:schemeClr>
            </a:solidFill>
          </p:grpSpPr>
          <p:sp>
            <p:nvSpPr>
              <p:cNvPr id="179" name="Line 100">
                <a:extLst>
                  <a:ext uri="{FF2B5EF4-FFF2-40B4-BE49-F238E27FC236}">
                    <a16:creationId xmlns:a16="http://schemas.microsoft.com/office/drawing/2014/main" id="{E3EA5421-5D64-DA65-7787-FED1D0951B40}"/>
                  </a:ext>
                </a:extLst>
              </p:cNvPr>
              <p:cNvSpPr>
                <a:spLocks noChangeAspect="1" noChangeShapeType="1"/>
              </p:cNvSpPr>
              <p:nvPr/>
            </p:nvSpPr>
            <p:spPr bwMode="auto">
              <a:xfrm rot="5400000" flipV="1">
                <a:off x="4021284" y="4732765"/>
                <a:ext cx="0" cy="138113"/>
              </a:xfrm>
              <a:prstGeom prst="line">
                <a:avLst/>
              </a:prstGeom>
              <a:grpFill/>
              <a:ln w="38100">
                <a:solidFill>
                  <a:srgbClr val="7030A0"/>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0" name="Freeform 98">
                <a:extLst>
                  <a:ext uri="{FF2B5EF4-FFF2-40B4-BE49-F238E27FC236}">
                    <a16:creationId xmlns:a16="http://schemas.microsoft.com/office/drawing/2014/main" id="{1685DADF-FC08-CE8B-99F3-F8035B4098E2}"/>
                  </a:ext>
                </a:extLst>
              </p:cNvPr>
              <p:cNvSpPr>
                <a:spLocks/>
              </p:cNvSpPr>
              <p:nvPr/>
            </p:nvSpPr>
            <p:spPr bwMode="auto">
              <a:xfrm flipH="1">
                <a:off x="3917104" y="4798243"/>
                <a:ext cx="136922" cy="128835"/>
              </a:xfrm>
              <a:custGeom>
                <a:avLst/>
                <a:gdLst>
                  <a:gd name="T0" fmla="*/ 1096459966 w 96"/>
                  <a:gd name="T1" fmla="*/ 0 h 90"/>
                  <a:gd name="T2" fmla="*/ 2147483646 w 96"/>
                  <a:gd name="T3" fmla="*/ 0 h 90"/>
                  <a:gd name="T4" fmla="*/ 2147483646 w 96"/>
                  <a:gd name="T5" fmla="*/ 184427303 h 90"/>
                  <a:gd name="T6" fmla="*/ 0 w 96"/>
                  <a:gd name="T7" fmla="*/ 184427303 h 90"/>
                  <a:gd name="T8" fmla="*/ 1059843315 w 96"/>
                  <a:gd name="T9" fmla="*/ 2049908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EDEDE"/>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1" name="Freeform 99">
                <a:extLst>
                  <a:ext uri="{FF2B5EF4-FFF2-40B4-BE49-F238E27FC236}">
                    <a16:creationId xmlns:a16="http://schemas.microsoft.com/office/drawing/2014/main" id="{FFE2623A-9853-8B24-1A21-9F4A3D40ACAD}"/>
                  </a:ext>
                </a:extLst>
              </p:cNvPr>
              <p:cNvSpPr>
                <a:spLocks/>
              </p:cNvSpPr>
              <p:nvPr/>
            </p:nvSpPr>
            <p:spPr bwMode="auto">
              <a:xfrm flipH="1" flipV="1">
                <a:off x="3917092" y="4679434"/>
                <a:ext cx="136920" cy="123109"/>
              </a:xfrm>
              <a:custGeom>
                <a:avLst/>
                <a:gdLst>
                  <a:gd name="T0" fmla="*/ 1096459966 w 96"/>
                  <a:gd name="T1" fmla="*/ 0 h 90"/>
                  <a:gd name="T2" fmla="*/ 2147483646 w 96"/>
                  <a:gd name="T3" fmla="*/ 0 h 90"/>
                  <a:gd name="T4" fmla="*/ 2147483646 w 96"/>
                  <a:gd name="T5" fmla="*/ 82328460 h 90"/>
                  <a:gd name="T6" fmla="*/ 0 w 96"/>
                  <a:gd name="T7" fmla="*/ 82328460 h 90"/>
                  <a:gd name="T8" fmla="*/ 1059843315 w 96"/>
                  <a:gd name="T9" fmla="*/ 1871257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00B050"/>
              </a:solidFill>
              <a:ln w="9525">
                <a:solidFill>
                  <a:srgbClr val="DEDEDE"/>
                </a:solidFill>
                <a:round/>
                <a:headEnd/>
                <a:tailEnd/>
              </a:ln>
            </p:spPr>
            <p:txBody>
              <a:bodyPr/>
              <a:lstStyle/>
              <a:p>
                <a:pPr defTabSz="571478" eaLnBrk="0" fontAlgn="base" hangingPunct="0">
                  <a:spcBef>
                    <a:spcPct val="0"/>
                  </a:spcBef>
                  <a:spcAft>
                    <a:spcPct val="0"/>
                  </a:spcAft>
                  <a:defRPr/>
                </a:pPr>
                <a:endParaRPr lang="en-US" sz="2400" b="1" kern="0">
                  <a:solidFill>
                    <a:srgbClr val="555555"/>
                  </a:solidFill>
                  <a:latin typeface="Arial" panose="020B0604020202020204"/>
                  <a:ea typeface="ＭＳ Ｐゴシック" panose="020B0600070205080204" pitchFamily="34" charset="-128"/>
                  <a:sym typeface="Helvetica Neue"/>
                </a:endParaRPr>
              </a:p>
            </p:txBody>
          </p:sp>
          <p:sp>
            <p:nvSpPr>
              <p:cNvPr id="182" name="Rectangle 101">
                <a:extLst>
                  <a:ext uri="{FF2B5EF4-FFF2-40B4-BE49-F238E27FC236}">
                    <a16:creationId xmlns:a16="http://schemas.microsoft.com/office/drawing/2014/main" id="{2552076B-84C3-5FAB-0FD2-E9F05FFE1F63}"/>
                  </a:ext>
                </a:extLst>
              </p:cNvPr>
              <p:cNvSpPr>
                <a:spLocks noChangeArrowheads="1"/>
              </p:cNvSpPr>
              <p:nvPr/>
            </p:nvSpPr>
            <p:spPr bwMode="auto">
              <a:xfrm rot="10800000" flipV="1">
                <a:off x="4071808" y="4720391"/>
                <a:ext cx="206137" cy="171451"/>
              </a:xfrm>
              <a:prstGeom prst="rect">
                <a:avLst/>
              </a:prstGeom>
              <a:noFill/>
              <a:ln w="19050" algn="ctr">
                <a:solidFill>
                  <a:srgbClr val="00B050"/>
                </a:solidFill>
                <a:miter lim="800000"/>
                <a:headEnd/>
                <a:tailEnd/>
              </a:ln>
            </p:spPr>
            <p:txBody>
              <a:bodyPr wrap="none" lIns="0" tIns="0" rIns="0" bIns="0" anchor="ctr" anchorCtr="1"/>
              <a:lstStyle>
                <a:lvl1pPr>
                  <a:spcBef>
                    <a:spcPct val="20000"/>
                  </a:spcBef>
                  <a:buClr>
                    <a:srgbClr val="DC5034"/>
                  </a:buClr>
                  <a:buSzPct val="110000"/>
                  <a:buFont typeface="Arial" panose="020B0604020202020204" pitchFamily="34" charset="0"/>
                  <a:buChar char="•"/>
                  <a:defRPr>
                    <a:solidFill>
                      <a:srgbClr val="555555"/>
                    </a:solidFill>
                    <a:latin typeface="Arial" panose="020B0604020202020204" pitchFamily="34" charset="0"/>
                    <a:ea typeface="ＭＳ Ｐゴシック" panose="020B0600070205080204" pitchFamily="34" charset="-128"/>
                  </a:defRPr>
                </a:lvl1pPr>
                <a:lvl2pPr marL="742950" indent="-285750">
                  <a:spcBef>
                    <a:spcPct val="20000"/>
                  </a:spcBef>
                  <a:buClr>
                    <a:srgbClr val="555555"/>
                  </a:buClr>
                  <a:buFont typeface="Lucida Grande" charset="0"/>
                  <a:buChar char="‑"/>
                  <a:defRPr sz="2100">
                    <a:solidFill>
                      <a:srgbClr val="555555"/>
                    </a:solidFill>
                    <a:latin typeface="Arial" panose="020B0604020202020204" pitchFamily="34" charset="0"/>
                    <a:ea typeface="ＭＳ Ｐゴシック" panose="020B0600070205080204" pitchFamily="34" charset="-128"/>
                  </a:defRPr>
                </a:lvl2pPr>
                <a:lvl3pPr marL="1143000" indent="-228600">
                  <a:spcBef>
                    <a:spcPct val="20000"/>
                  </a:spcBef>
                  <a:buClr>
                    <a:srgbClr val="DC5034"/>
                  </a:buClr>
                  <a:buFont typeface="Wingdings" panose="05000000000000000000" pitchFamily="2" charset="2"/>
                  <a:buChar char="§"/>
                  <a:defRPr sz="2000">
                    <a:solidFill>
                      <a:srgbClr val="555555"/>
                    </a:solidFill>
                    <a:latin typeface="Arial" panose="020B0604020202020204" pitchFamily="34" charset="0"/>
                    <a:ea typeface="ＭＳ Ｐゴシック" panose="020B0600070205080204" pitchFamily="34" charset="-128"/>
                  </a:defRPr>
                </a:lvl3pPr>
                <a:lvl4pPr marL="16002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4pPr>
                <a:lvl5pPr marL="2057400" indent="-228600">
                  <a:spcBef>
                    <a:spcPct val="20000"/>
                  </a:spcBef>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55555"/>
                  </a:buClr>
                  <a:buFont typeface="Lucida Grande" charset="0"/>
                  <a:buChar char="»"/>
                  <a:defRPr>
                    <a:solidFill>
                      <a:srgbClr val="555555"/>
                    </a:solidFill>
                    <a:latin typeface="Arial" panose="020B0604020202020204" pitchFamily="34" charset="0"/>
                    <a:ea typeface="ＭＳ Ｐゴシック" panose="020B0600070205080204" pitchFamily="34" charset="-128"/>
                  </a:defRPr>
                </a:lvl9pPr>
              </a:lstStyle>
              <a:p>
                <a:pPr algn="ctr" defTabSz="571478" fontAlgn="base">
                  <a:spcBef>
                    <a:spcPct val="0"/>
                  </a:spcBef>
                  <a:spcAft>
                    <a:spcPct val="0"/>
                  </a:spcAft>
                  <a:buClrTx/>
                  <a:buSzTx/>
                  <a:buNone/>
                  <a:defRPr/>
                </a:pPr>
                <a:r>
                  <a:rPr lang="en-US" altLang="en-US" sz="625" b="1" kern="0">
                    <a:sym typeface="Helvetica Neue"/>
                  </a:rPr>
                  <a:t>M</a:t>
                </a:r>
              </a:p>
            </p:txBody>
          </p:sp>
        </p:grpSp>
        <p:cxnSp>
          <p:nvCxnSpPr>
            <p:cNvPr id="160" name="Straight Connector 159">
              <a:extLst>
                <a:ext uri="{FF2B5EF4-FFF2-40B4-BE49-F238E27FC236}">
                  <a16:creationId xmlns:a16="http://schemas.microsoft.com/office/drawing/2014/main" id="{51FD260D-9248-F406-8718-36D9A1DDE769}"/>
                </a:ext>
              </a:extLst>
            </p:cNvPr>
            <p:cNvCxnSpPr>
              <a:cxnSpLocks/>
            </p:cNvCxnSpPr>
            <p:nvPr/>
          </p:nvCxnSpPr>
          <p:spPr bwMode="auto">
            <a:xfrm flipV="1">
              <a:off x="7799740" y="3542571"/>
              <a:ext cx="0" cy="1844210"/>
            </a:xfrm>
            <a:prstGeom prst="line">
              <a:avLst/>
            </a:prstGeom>
            <a:solidFill>
              <a:schemeClr val="accent1"/>
            </a:solidFill>
            <a:ln w="76200" cap="rnd" cmpd="sng" algn="ctr">
              <a:solidFill>
                <a:srgbClr val="002060"/>
              </a:solidFill>
              <a:prstDash val="solid"/>
              <a:round/>
              <a:headEnd type="none" w="med" len="med"/>
              <a:tailEnd type="none" w="med" len="med"/>
            </a:ln>
            <a:effectLst>
              <a:glow rad="63500">
                <a:schemeClr val="bg1">
                  <a:alpha val="40000"/>
                </a:schemeClr>
              </a:glow>
              <a:outerShdw blurRad="63500" sx="102000" sy="102000" algn="ctr" rotWithShape="0">
                <a:prstClr val="black">
                  <a:alpha val="40000"/>
                </a:prstClr>
              </a:outerShdw>
            </a:effectLst>
          </p:spPr>
        </p:cxnSp>
        <p:cxnSp>
          <p:nvCxnSpPr>
            <p:cNvPr id="161" name="Straight Arrow Connector 160">
              <a:extLst>
                <a:ext uri="{FF2B5EF4-FFF2-40B4-BE49-F238E27FC236}">
                  <a16:creationId xmlns:a16="http://schemas.microsoft.com/office/drawing/2014/main" id="{F62D568D-D36C-BD22-9F0D-627EE7FB44DC}"/>
                </a:ext>
              </a:extLst>
            </p:cNvPr>
            <p:cNvCxnSpPr>
              <a:cxnSpLocks/>
            </p:cNvCxnSpPr>
            <p:nvPr/>
          </p:nvCxnSpPr>
          <p:spPr bwMode="auto">
            <a:xfrm rot="10800000" flipH="1">
              <a:off x="7784738" y="4737566"/>
              <a:ext cx="607" cy="147832"/>
            </a:xfrm>
            <a:prstGeom prst="straightConnector1">
              <a:avLst/>
            </a:prstGeom>
            <a:solidFill>
              <a:schemeClr val="accent1"/>
            </a:solidFill>
            <a:ln w="50800" cap="flat" cmpd="sng" algn="ctr">
              <a:solidFill>
                <a:srgbClr val="00206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83024" name="Straight Connector 161">
              <a:extLst>
                <a:ext uri="{FF2B5EF4-FFF2-40B4-BE49-F238E27FC236}">
                  <a16:creationId xmlns:a16="http://schemas.microsoft.com/office/drawing/2014/main" id="{C9352B02-8087-0F37-F42F-DE666B6C3CFD}"/>
                </a:ext>
              </a:extLst>
            </p:cNvPr>
            <p:cNvCxnSpPr>
              <a:cxnSpLocks noChangeShapeType="1"/>
            </p:cNvCxnSpPr>
            <p:nvPr/>
          </p:nvCxnSpPr>
          <p:spPr bwMode="auto">
            <a:xfrm flipH="1">
              <a:off x="6975331" y="5050165"/>
              <a:ext cx="601701" cy="0"/>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cxnSp>
          <p:nvCxnSpPr>
            <p:cNvPr id="83025" name="Straight Connector 162">
              <a:extLst>
                <a:ext uri="{FF2B5EF4-FFF2-40B4-BE49-F238E27FC236}">
                  <a16:creationId xmlns:a16="http://schemas.microsoft.com/office/drawing/2014/main" id="{830D9AE1-CB76-ED3E-9B7C-494C7082DA64}"/>
                </a:ext>
              </a:extLst>
            </p:cNvPr>
            <p:cNvCxnSpPr>
              <a:cxnSpLocks noChangeShapeType="1"/>
            </p:cNvCxnSpPr>
            <p:nvPr/>
          </p:nvCxnSpPr>
          <p:spPr bwMode="auto">
            <a:xfrm flipH="1">
              <a:off x="7159493" y="5223236"/>
              <a:ext cx="608052" cy="0"/>
            </a:xfrm>
            <a:prstGeom prst="line">
              <a:avLst/>
            </a:prstGeom>
            <a:noFill/>
            <a:ln w="76200" cap="rnd" algn="ctr">
              <a:solidFill>
                <a:srgbClr val="002060"/>
              </a:solidFill>
              <a:round/>
              <a:headEnd/>
              <a:tailEnd/>
            </a:ln>
            <a:extLst>
              <a:ext uri="{909E8E84-426E-40DD-AFC4-6F175D3DCCD1}">
                <a14:hiddenFill xmlns:a14="http://schemas.microsoft.com/office/drawing/2010/main">
                  <a:noFill/>
                </a14:hiddenFill>
              </a:ext>
            </a:extLst>
          </p:spPr>
        </p:cxnSp>
        <p:cxnSp>
          <p:nvCxnSpPr>
            <p:cNvPr id="83026" name="Straight Connector 163">
              <a:extLst>
                <a:ext uri="{FF2B5EF4-FFF2-40B4-BE49-F238E27FC236}">
                  <a16:creationId xmlns:a16="http://schemas.microsoft.com/office/drawing/2014/main" id="{9DB31A26-03FD-3872-D340-BCD9F138FE74}"/>
                </a:ext>
              </a:extLst>
            </p:cNvPr>
            <p:cNvCxnSpPr>
              <a:cxnSpLocks/>
            </p:cNvCxnSpPr>
            <p:nvPr/>
          </p:nvCxnSpPr>
          <p:spPr bwMode="auto">
            <a:xfrm>
              <a:off x="7577032" y="5064455"/>
              <a:ext cx="0" cy="306448"/>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grpSp>
          <p:nvGrpSpPr>
            <p:cNvPr id="83027" name="SSHP ET PUMP Group">
              <a:extLst>
                <a:ext uri="{FF2B5EF4-FFF2-40B4-BE49-F238E27FC236}">
                  <a16:creationId xmlns:a16="http://schemas.microsoft.com/office/drawing/2014/main" id="{0516F9CD-70E0-716A-B25B-8AD483A6A584}"/>
                </a:ext>
              </a:extLst>
            </p:cNvPr>
            <p:cNvGrpSpPr>
              <a:grpSpLocks/>
            </p:cNvGrpSpPr>
            <p:nvPr/>
          </p:nvGrpSpPr>
          <p:grpSpPr bwMode="auto">
            <a:xfrm rot="5400000" flipV="1">
              <a:off x="6363292" y="3974765"/>
              <a:ext cx="161395" cy="285749"/>
              <a:chOff x="388" y="2729"/>
              <a:chExt cx="180" cy="284"/>
            </a:xfrm>
          </p:grpSpPr>
          <p:sp>
            <p:nvSpPr>
              <p:cNvPr id="83030" name="Freeform 15">
                <a:extLst>
                  <a:ext uri="{FF2B5EF4-FFF2-40B4-BE49-F238E27FC236}">
                    <a16:creationId xmlns:a16="http://schemas.microsoft.com/office/drawing/2014/main" id="{AD8300FE-DE7E-B6A6-FCBD-524CD1E00DD8}"/>
                  </a:ext>
                </a:extLst>
              </p:cNvPr>
              <p:cNvSpPr>
                <a:spLocks/>
              </p:cNvSpPr>
              <p:nvPr/>
            </p:nvSpPr>
            <p:spPr bwMode="auto">
              <a:xfrm rot="-5400000">
                <a:off x="363" y="2768"/>
                <a:ext cx="237" cy="173"/>
              </a:xfrm>
              <a:custGeom>
                <a:avLst/>
                <a:gdLst>
                  <a:gd name="T0" fmla="*/ 22 w 472"/>
                  <a:gd name="T1" fmla="*/ 7 h 347"/>
                  <a:gd name="T2" fmla="*/ 30 w 472"/>
                  <a:gd name="T3" fmla="*/ 7 h 347"/>
                  <a:gd name="T4" fmla="*/ 30 w 472"/>
                  <a:gd name="T5" fmla="*/ 0 h 347"/>
                  <a:gd name="T6" fmla="*/ 12 w 472"/>
                  <a:gd name="T7" fmla="*/ 0 h 347"/>
                  <a:gd name="T8" fmla="*/ 10 w 472"/>
                  <a:gd name="T9" fmla="*/ 0 h 347"/>
                  <a:gd name="T10" fmla="*/ 9 w 472"/>
                  <a:gd name="T11" fmla="*/ 0 h 347"/>
                  <a:gd name="T12" fmla="*/ 8 w 472"/>
                  <a:gd name="T13" fmla="*/ 0 h 347"/>
                  <a:gd name="T14" fmla="*/ 7 w 472"/>
                  <a:gd name="T15" fmla="*/ 0 h 347"/>
                  <a:gd name="T16" fmla="*/ 6 w 472"/>
                  <a:gd name="T17" fmla="*/ 1 h 347"/>
                  <a:gd name="T18" fmla="*/ 5 w 472"/>
                  <a:gd name="T19" fmla="*/ 1 h 347"/>
                  <a:gd name="T20" fmla="*/ 5 w 472"/>
                  <a:gd name="T21" fmla="*/ 2 h 347"/>
                  <a:gd name="T22" fmla="*/ 4 w 472"/>
                  <a:gd name="T23" fmla="*/ 3 h 347"/>
                  <a:gd name="T24" fmla="*/ 3 w 472"/>
                  <a:gd name="T25" fmla="*/ 3 h 347"/>
                  <a:gd name="T26" fmla="*/ 2 w 472"/>
                  <a:gd name="T27" fmla="*/ 4 h 347"/>
                  <a:gd name="T28" fmla="*/ 2 w 472"/>
                  <a:gd name="T29" fmla="*/ 5 h 347"/>
                  <a:gd name="T30" fmla="*/ 1 w 472"/>
                  <a:gd name="T31" fmla="*/ 6 h 347"/>
                  <a:gd name="T32" fmla="*/ 1 w 472"/>
                  <a:gd name="T33" fmla="*/ 7 h 347"/>
                  <a:gd name="T34" fmla="*/ 1 w 472"/>
                  <a:gd name="T35" fmla="*/ 8 h 347"/>
                  <a:gd name="T36" fmla="*/ 1 w 472"/>
                  <a:gd name="T37" fmla="*/ 9 h 347"/>
                  <a:gd name="T38" fmla="*/ 0 w 472"/>
                  <a:gd name="T39" fmla="*/ 10 h 347"/>
                  <a:gd name="T40" fmla="*/ 1 w 472"/>
                  <a:gd name="T41" fmla="*/ 11 h 347"/>
                  <a:gd name="T42" fmla="*/ 1 w 472"/>
                  <a:gd name="T43" fmla="*/ 13 h 347"/>
                  <a:gd name="T44" fmla="*/ 1 w 472"/>
                  <a:gd name="T45" fmla="*/ 14 h 347"/>
                  <a:gd name="T46" fmla="*/ 1 w 472"/>
                  <a:gd name="T47" fmla="*/ 15 h 347"/>
                  <a:gd name="T48" fmla="*/ 2 w 472"/>
                  <a:gd name="T49" fmla="*/ 15 h 347"/>
                  <a:gd name="T50" fmla="*/ 2 w 472"/>
                  <a:gd name="T51" fmla="*/ 16 h 347"/>
                  <a:gd name="T52" fmla="*/ 3 w 472"/>
                  <a:gd name="T53" fmla="*/ 17 h 347"/>
                  <a:gd name="T54" fmla="*/ 4 w 472"/>
                  <a:gd name="T55" fmla="*/ 18 h 347"/>
                  <a:gd name="T56" fmla="*/ 5 w 472"/>
                  <a:gd name="T57" fmla="*/ 19 h 347"/>
                  <a:gd name="T58" fmla="*/ 5 w 472"/>
                  <a:gd name="T59" fmla="*/ 19 h 347"/>
                  <a:gd name="T60" fmla="*/ 6 w 472"/>
                  <a:gd name="T61" fmla="*/ 20 h 347"/>
                  <a:gd name="T62" fmla="*/ 7 w 472"/>
                  <a:gd name="T63" fmla="*/ 20 h 347"/>
                  <a:gd name="T64" fmla="*/ 8 w 472"/>
                  <a:gd name="T65" fmla="*/ 21 h 347"/>
                  <a:gd name="T66" fmla="*/ 9 w 472"/>
                  <a:gd name="T67" fmla="*/ 21 h 347"/>
                  <a:gd name="T68" fmla="*/ 10 w 472"/>
                  <a:gd name="T69" fmla="*/ 21 h 347"/>
                  <a:gd name="T70" fmla="*/ 12 w 472"/>
                  <a:gd name="T71" fmla="*/ 21 h 347"/>
                  <a:gd name="T72" fmla="*/ 13 w 472"/>
                  <a:gd name="T73" fmla="*/ 21 h 347"/>
                  <a:gd name="T74" fmla="*/ 14 w 472"/>
                  <a:gd name="T75" fmla="*/ 21 h 347"/>
                  <a:gd name="T76" fmla="*/ 15 w 472"/>
                  <a:gd name="T77" fmla="*/ 21 h 347"/>
                  <a:gd name="T78" fmla="*/ 16 w 472"/>
                  <a:gd name="T79" fmla="*/ 20 h 347"/>
                  <a:gd name="T80" fmla="*/ 17 w 472"/>
                  <a:gd name="T81" fmla="*/ 20 h 347"/>
                  <a:gd name="T82" fmla="*/ 18 w 472"/>
                  <a:gd name="T83" fmla="*/ 19 h 347"/>
                  <a:gd name="T84" fmla="*/ 19 w 472"/>
                  <a:gd name="T85" fmla="*/ 19 h 347"/>
                  <a:gd name="T86" fmla="*/ 19 w 472"/>
                  <a:gd name="T87" fmla="*/ 18 h 347"/>
                  <a:gd name="T88" fmla="*/ 20 w 472"/>
                  <a:gd name="T89" fmla="*/ 17 h 347"/>
                  <a:gd name="T90" fmla="*/ 21 w 472"/>
                  <a:gd name="T91" fmla="*/ 16 h 347"/>
                  <a:gd name="T92" fmla="*/ 21 w 472"/>
                  <a:gd name="T93" fmla="*/ 15 h 347"/>
                  <a:gd name="T94" fmla="*/ 22 w 472"/>
                  <a:gd name="T95" fmla="*/ 15 h 347"/>
                  <a:gd name="T96" fmla="*/ 22 w 472"/>
                  <a:gd name="T97" fmla="*/ 14 h 347"/>
                  <a:gd name="T98" fmla="*/ 22 w 472"/>
                  <a:gd name="T99" fmla="*/ 13 h 347"/>
                  <a:gd name="T100" fmla="*/ 23 w 472"/>
                  <a:gd name="T101" fmla="*/ 11 h 347"/>
                  <a:gd name="T102" fmla="*/ 23 w 472"/>
                  <a:gd name="T103" fmla="*/ 10 h 347"/>
                  <a:gd name="T104" fmla="*/ 23 w 472"/>
                  <a:gd name="T105" fmla="*/ 9 h 347"/>
                  <a:gd name="T106" fmla="*/ 22 w 472"/>
                  <a:gd name="T107" fmla="*/ 8 h 347"/>
                  <a:gd name="T108" fmla="*/ 22 w 472"/>
                  <a:gd name="T109" fmla="*/ 7 h 347"/>
                  <a:gd name="T110" fmla="*/ 22 w 472"/>
                  <a:gd name="T111" fmla="*/ 7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solidFill>
                <a:srgbClr val="CECECE"/>
              </a:solidFill>
              <a:ln w="9525">
                <a:solidFill>
                  <a:srgbClr val="5EA9FF"/>
                </a:solidFill>
                <a:prstDash val="solid"/>
                <a:round/>
                <a:headEnd/>
                <a:tailEnd/>
              </a:ln>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175" name="Freeform 16">
                <a:extLst>
                  <a:ext uri="{FF2B5EF4-FFF2-40B4-BE49-F238E27FC236}">
                    <a16:creationId xmlns:a16="http://schemas.microsoft.com/office/drawing/2014/main" id="{5C99156E-EB72-7DE5-0555-1D5A170F1BEF}"/>
                  </a:ext>
                </a:extLst>
              </p:cNvPr>
              <p:cNvSpPr>
                <a:spLocks/>
              </p:cNvSpPr>
              <p:nvPr/>
            </p:nvSpPr>
            <p:spPr bwMode="auto">
              <a:xfrm rot="-5400000">
                <a:off x="399" y="2799"/>
                <a:ext cx="166" cy="163"/>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solidFill>
                <a:schemeClr val="bg1">
                  <a:lumMod val="65000"/>
                </a:schemeClr>
              </a:solidFill>
              <a:ln w="9525">
                <a:solidFill>
                  <a:srgbClr val="5EA9FF"/>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176" name="Freeform 17">
                <a:extLst>
                  <a:ext uri="{FF2B5EF4-FFF2-40B4-BE49-F238E27FC236}">
                    <a16:creationId xmlns:a16="http://schemas.microsoft.com/office/drawing/2014/main" id="{5038EA1F-F23D-7854-EF1B-5B27FDA7CBE8}"/>
                  </a:ext>
                </a:extLst>
              </p:cNvPr>
              <p:cNvSpPr>
                <a:spLocks/>
              </p:cNvSpPr>
              <p:nvPr/>
            </p:nvSpPr>
            <p:spPr bwMode="auto">
              <a:xfrm rot="16200000">
                <a:off x="415" y="2892"/>
                <a:ext cx="136"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solidFill>
                <a:schemeClr val="bg1">
                  <a:lumMod val="85000"/>
                </a:schemeClr>
              </a:solidFill>
              <a:ln w="9525" cap="flat" cmpd="sng">
                <a:solidFill>
                  <a:srgbClr val="5EA9FF"/>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83033" name="Rectangle 18">
                <a:extLst>
                  <a:ext uri="{FF2B5EF4-FFF2-40B4-BE49-F238E27FC236}">
                    <a16:creationId xmlns:a16="http://schemas.microsoft.com/office/drawing/2014/main" id="{EEDA485A-772A-0747-C5EC-36A6E77A42AC}"/>
                  </a:ext>
                </a:extLst>
              </p:cNvPr>
              <p:cNvSpPr>
                <a:spLocks noChangeArrowheads="1"/>
              </p:cNvSpPr>
              <p:nvPr/>
            </p:nvSpPr>
            <p:spPr bwMode="auto">
              <a:xfrm rot="-5400000">
                <a:off x="471" y="2966"/>
                <a:ext cx="20" cy="73"/>
              </a:xfrm>
              <a:prstGeom prst="rect">
                <a:avLst/>
              </a:prstGeom>
              <a:solidFill>
                <a:srgbClr val="808080"/>
              </a:solidFill>
              <a:ln w="9525">
                <a:solidFill>
                  <a:srgbClr val="5EA9FF"/>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sp>
            <p:nvSpPr>
              <p:cNvPr id="83034" name="Rectangle 19">
                <a:extLst>
                  <a:ext uri="{FF2B5EF4-FFF2-40B4-BE49-F238E27FC236}">
                    <a16:creationId xmlns:a16="http://schemas.microsoft.com/office/drawing/2014/main" id="{7C9C4627-40CD-8F39-1454-9D654164009C}"/>
                  </a:ext>
                </a:extLst>
              </p:cNvPr>
              <p:cNvSpPr>
                <a:spLocks noChangeArrowheads="1"/>
              </p:cNvSpPr>
              <p:nvPr/>
            </p:nvSpPr>
            <p:spPr bwMode="auto">
              <a:xfrm rot="-5400000">
                <a:off x="415" y="2702"/>
                <a:ext cx="20" cy="73"/>
              </a:xfrm>
              <a:prstGeom prst="rect">
                <a:avLst/>
              </a:prstGeom>
              <a:solidFill>
                <a:srgbClr val="808080"/>
              </a:solidFill>
              <a:ln w="9525">
                <a:solidFill>
                  <a:srgbClr val="5EA9FF"/>
                </a:solidFill>
                <a:miter lim="800000"/>
                <a:headEnd/>
                <a:tailEnd/>
              </a:ln>
            </p:spPr>
            <p:txBody>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570310" eaLnBrk="0" fontAlgn="base" hangingPunct="0">
                  <a:lnSpc>
                    <a:spcPct val="100000"/>
                  </a:lnSpc>
                  <a:spcBef>
                    <a:spcPct val="0"/>
                  </a:spcBef>
                  <a:spcAft>
                    <a:spcPct val="0"/>
                  </a:spcAft>
                  <a:buNone/>
                  <a:defRPr/>
                </a:pPr>
                <a:endParaRPr lang="en-US" altLang="en-US" sz="2400" b="1">
                  <a:solidFill>
                    <a:srgbClr val="000000"/>
                  </a:solidFill>
                  <a:ea typeface="ＭＳ Ｐゴシック" panose="020B0600070205080204" pitchFamily="34" charset="-128"/>
                  <a:sym typeface="Helvetica Neue"/>
                </a:endParaRPr>
              </a:p>
            </p:txBody>
          </p:sp>
        </p:grpSp>
        <p:grpSp>
          <p:nvGrpSpPr>
            <p:cNvPr id="166" name="ICE VALVE">
              <a:extLst>
                <a:ext uri="{FF2B5EF4-FFF2-40B4-BE49-F238E27FC236}">
                  <a16:creationId xmlns:a16="http://schemas.microsoft.com/office/drawing/2014/main" id="{387EAFE7-A816-5795-E803-7DA3E45EF04D}"/>
                </a:ext>
              </a:extLst>
            </p:cNvPr>
            <p:cNvGrpSpPr/>
            <p:nvPr/>
          </p:nvGrpSpPr>
          <p:grpSpPr>
            <a:xfrm rot="10800000">
              <a:off x="7680974" y="3305159"/>
              <a:ext cx="206376" cy="365158"/>
              <a:chOff x="7289464" y="2938374"/>
              <a:chExt cx="206376" cy="365158"/>
            </a:xfrm>
            <a:solidFill>
              <a:srgbClr val="002060"/>
            </a:solidFill>
          </p:grpSpPr>
          <p:cxnSp>
            <p:nvCxnSpPr>
              <p:cNvPr id="168" name="Straight Connector 167">
                <a:extLst>
                  <a:ext uri="{FF2B5EF4-FFF2-40B4-BE49-F238E27FC236}">
                    <a16:creationId xmlns:a16="http://schemas.microsoft.com/office/drawing/2014/main" id="{1DE95434-C96C-9447-8EED-ED7A3D4B2B48}"/>
                  </a:ext>
                </a:extLst>
              </p:cNvPr>
              <p:cNvCxnSpPr/>
              <p:nvPr/>
            </p:nvCxnSpPr>
            <p:spPr bwMode="auto">
              <a:xfrm>
                <a:off x="7400668" y="2938374"/>
                <a:ext cx="0" cy="51454"/>
              </a:xfrm>
              <a:prstGeom prst="line">
                <a:avLst/>
              </a:prstGeom>
              <a:grpFill/>
              <a:ln w="9525" cap="flat" cmpd="sng" algn="ctr">
                <a:solidFill>
                  <a:schemeClr val="tx1">
                    <a:lumMod val="50000"/>
                  </a:schemeClr>
                </a:solidFill>
                <a:prstDash val="solid"/>
                <a:round/>
                <a:headEnd type="none" w="med" len="med"/>
                <a:tailEnd type="none" w="med" len="med"/>
              </a:ln>
              <a:effectLst/>
            </p:spPr>
          </p:cxnSp>
          <p:sp>
            <p:nvSpPr>
              <p:cNvPr id="169" name="Line 100">
                <a:extLst>
                  <a:ext uri="{FF2B5EF4-FFF2-40B4-BE49-F238E27FC236}">
                    <a16:creationId xmlns:a16="http://schemas.microsoft.com/office/drawing/2014/main" id="{CF4CD28C-66A0-6C82-514E-2FB27EE2799C}"/>
                  </a:ext>
                </a:extLst>
              </p:cNvPr>
              <p:cNvSpPr>
                <a:spLocks noChangeAspect="1" noChangeShapeType="1"/>
              </p:cNvSpPr>
              <p:nvPr/>
            </p:nvSpPr>
            <p:spPr bwMode="auto">
              <a:xfrm rot="10800000" flipV="1">
                <a:off x="7393845" y="3046555"/>
                <a:ext cx="0" cy="115094"/>
              </a:xfrm>
              <a:prstGeom prst="line">
                <a:avLst/>
              </a:prstGeom>
              <a:grpFill/>
              <a:ln w="38100">
                <a:solidFill>
                  <a:schemeClr val="tx1">
                    <a:lumMod val="50000"/>
                  </a:schemeClr>
                </a:solidFill>
                <a:round/>
                <a:headEnd/>
                <a:tailEnd/>
              </a:ln>
            </p:spPr>
            <p:txBody>
              <a:bodyPr lIns="0" tIns="0" rIns="0" bIns="0" anchor="ctr">
                <a:spAutoFit/>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170" name="Rectangle 101">
                <a:extLst>
                  <a:ext uri="{FF2B5EF4-FFF2-40B4-BE49-F238E27FC236}">
                    <a16:creationId xmlns:a16="http://schemas.microsoft.com/office/drawing/2014/main" id="{6DADC65B-F93E-26D3-5170-AAF94D34741E}"/>
                  </a:ext>
                </a:extLst>
              </p:cNvPr>
              <p:cNvSpPr>
                <a:spLocks noChangeArrowheads="1"/>
              </p:cNvSpPr>
              <p:nvPr/>
            </p:nvSpPr>
            <p:spPr bwMode="auto">
              <a:xfrm flipV="1">
                <a:off x="7304377" y="3160657"/>
                <a:ext cx="171780" cy="142875"/>
              </a:xfrm>
              <a:prstGeom prst="rect">
                <a:avLst/>
              </a:prstGeom>
              <a:noFill/>
              <a:ln w="19050" algn="ctr">
                <a:solidFill>
                  <a:schemeClr val="accent1"/>
                </a:solidFill>
                <a:miter lim="800000"/>
                <a:headEnd/>
                <a:tailEnd/>
              </a:ln>
            </p:spPr>
            <p:txBody>
              <a:bodyPr wrap="none" lIns="0" tIns="0" rIns="0" bIns="0"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71478" eaLnBrk="1" fontAlgn="base" hangingPunct="1">
                  <a:spcBef>
                    <a:spcPct val="0"/>
                  </a:spcBef>
                  <a:spcAft>
                    <a:spcPct val="0"/>
                  </a:spcAft>
                  <a:defRPr/>
                </a:pPr>
                <a:r>
                  <a:rPr lang="en-US" altLang="en-US" sz="750" b="1">
                    <a:solidFill>
                      <a:srgbClr val="555555"/>
                    </a:solidFill>
                    <a:ea typeface="ＭＳ Ｐゴシック" panose="020B0600070205080204" pitchFamily="34" charset="-128"/>
                    <a:sym typeface="Helvetica Neue"/>
                  </a:rPr>
                  <a:t>M</a:t>
                </a:r>
              </a:p>
            </p:txBody>
          </p:sp>
          <p:sp>
            <p:nvSpPr>
              <p:cNvPr id="171" name="Freeform 98">
                <a:extLst>
                  <a:ext uri="{FF2B5EF4-FFF2-40B4-BE49-F238E27FC236}">
                    <a16:creationId xmlns:a16="http://schemas.microsoft.com/office/drawing/2014/main" id="{81AFB4A0-0780-988F-FE4D-D7BEAF2F0BD7}"/>
                  </a:ext>
                </a:extLst>
              </p:cNvPr>
              <p:cNvSpPr>
                <a:spLocks/>
              </p:cNvSpPr>
              <p:nvPr/>
            </p:nvSpPr>
            <p:spPr bwMode="auto">
              <a:xfrm rot="10800000" flipH="1">
                <a:off x="7341564" y="2956161"/>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grpFill/>
              <a:ln w="9525">
                <a:solidFill>
                  <a:srgbClr val="DEDEDE"/>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172" name="Freeform 98">
                <a:extLst>
                  <a:ext uri="{FF2B5EF4-FFF2-40B4-BE49-F238E27FC236}">
                    <a16:creationId xmlns:a16="http://schemas.microsoft.com/office/drawing/2014/main" id="{575DBB6F-DBC6-B88F-ABBC-4B26ADD90007}"/>
                  </a:ext>
                </a:extLst>
              </p:cNvPr>
              <p:cNvSpPr>
                <a:spLocks/>
              </p:cNvSpPr>
              <p:nvPr/>
            </p:nvSpPr>
            <p:spPr bwMode="auto">
              <a:xfrm rot="5400000" flipH="1">
                <a:off x="7286095" y="3020655"/>
                <a:ext cx="114102" cy="107363"/>
              </a:xfrm>
              <a:custGeom>
                <a:avLst/>
                <a:gdLst>
                  <a:gd name="T0" fmla="*/ 539 w 96"/>
                  <a:gd name="T1" fmla="*/ 0 h 90"/>
                  <a:gd name="T2" fmla="*/ 1197 w 96"/>
                  <a:gd name="T3" fmla="*/ 0 h 90"/>
                  <a:gd name="T4" fmla="*/ 1729 w 96"/>
                  <a:gd name="T5" fmla="*/ 90 h 90"/>
                  <a:gd name="T6" fmla="*/ 0 w 96"/>
                  <a:gd name="T7" fmla="*/ 90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chemeClr val="accent1"/>
              </a:solidFill>
              <a:ln w="9525">
                <a:solidFill>
                  <a:srgbClr val="DEDEDE"/>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sp>
            <p:nvSpPr>
              <p:cNvPr id="173" name="Freeform 99">
                <a:extLst>
                  <a:ext uri="{FF2B5EF4-FFF2-40B4-BE49-F238E27FC236}">
                    <a16:creationId xmlns:a16="http://schemas.microsoft.com/office/drawing/2014/main" id="{996A50B9-5B1F-7985-AD49-5957DCB452A8}"/>
                  </a:ext>
                </a:extLst>
              </p:cNvPr>
              <p:cNvSpPr>
                <a:spLocks/>
              </p:cNvSpPr>
              <p:nvPr/>
            </p:nvSpPr>
            <p:spPr bwMode="auto">
              <a:xfrm rot="5400000" flipH="1" flipV="1">
                <a:off x="7387494" y="3023041"/>
                <a:ext cx="114102" cy="102591"/>
              </a:xfrm>
              <a:custGeom>
                <a:avLst/>
                <a:gdLst>
                  <a:gd name="T0" fmla="*/ 539 w 96"/>
                  <a:gd name="T1" fmla="*/ 0 h 90"/>
                  <a:gd name="T2" fmla="*/ 1197 w 96"/>
                  <a:gd name="T3" fmla="*/ 0 h 90"/>
                  <a:gd name="T4" fmla="*/ 1729 w 96"/>
                  <a:gd name="T5" fmla="*/ 44 h 90"/>
                  <a:gd name="T6" fmla="*/ 0 w 96"/>
                  <a:gd name="T7" fmla="*/ 44 h 90"/>
                  <a:gd name="T8" fmla="*/ 521 w 96"/>
                  <a:gd name="T9" fmla="*/ 1 h 90"/>
                  <a:gd name="T10" fmla="*/ 0 60000 65536"/>
                  <a:gd name="T11" fmla="*/ 0 60000 65536"/>
                  <a:gd name="T12" fmla="*/ 0 60000 65536"/>
                  <a:gd name="T13" fmla="*/ 0 60000 65536"/>
                  <a:gd name="T14" fmla="*/ 0 60000 65536"/>
                  <a:gd name="T15" fmla="*/ 0 w 96"/>
                  <a:gd name="T16" fmla="*/ 0 h 90"/>
                  <a:gd name="T17" fmla="*/ 96 w 96"/>
                  <a:gd name="T18" fmla="*/ 90 h 90"/>
                </a:gdLst>
                <a:ahLst/>
                <a:cxnLst>
                  <a:cxn ang="T10">
                    <a:pos x="T0" y="T1"/>
                  </a:cxn>
                  <a:cxn ang="T11">
                    <a:pos x="T2" y="T3"/>
                  </a:cxn>
                  <a:cxn ang="T12">
                    <a:pos x="T4" y="T5"/>
                  </a:cxn>
                  <a:cxn ang="T13">
                    <a:pos x="T6" y="T7"/>
                  </a:cxn>
                  <a:cxn ang="T14">
                    <a:pos x="T8" y="T9"/>
                  </a:cxn>
                </a:cxnLst>
                <a:rect l="T15" t="T16" r="T17" b="T18"/>
                <a:pathLst>
                  <a:path w="96" h="90">
                    <a:moveTo>
                      <a:pt x="30" y="0"/>
                    </a:moveTo>
                    <a:lnTo>
                      <a:pt x="66" y="0"/>
                    </a:lnTo>
                    <a:lnTo>
                      <a:pt x="96" y="90"/>
                    </a:lnTo>
                    <a:lnTo>
                      <a:pt x="0" y="90"/>
                    </a:lnTo>
                    <a:lnTo>
                      <a:pt x="29" y="1"/>
                    </a:lnTo>
                  </a:path>
                </a:pathLst>
              </a:custGeom>
              <a:solidFill>
                <a:srgbClr val="D9D9D9"/>
              </a:solidFill>
              <a:ln w="9525">
                <a:solidFill>
                  <a:schemeClr val="tx1"/>
                </a:solidFill>
                <a:round/>
                <a:headEnd/>
                <a:tailEnd/>
              </a:ln>
            </p:spPr>
            <p:txBody>
              <a:bodyPr/>
              <a:lstStyle/>
              <a:p>
                <a:pPr defTabSz="571478" eaLnBrk="0" fontAlgn="base" hangingPunct="0">
                  <a:spcBef>
                    <a:spcPct val="0"/>
                  </a:spcBef>
                  <a:spcAft>
                    <a:spcPct val="0"/>
                  </a:spcAft>
                  <a:defRPr/>
                </a:pPr>
                <a:endParaRPr lang="en-US" sz="2400" b="1">
                  <a:solidFill>
                    <a:srgbClr val="555555"/>
                  </a:solidFill>
                  <a:latin typeface="Arial" panose="020B0604020202020204" pitchFamily="34" charset="0"/>
                  <a:ea typeface="ＭＳ Ｐゴシック" panose="020B0600070205080204" pitchFamily="34" charset="-128"/>
                  <a:sym typeface="Helvetica Neue"/>
                </a:endParaRPr>
              </a:p>
            </p:txBody>
          </p:sp>
        </p:grpSp>
        <p:cxnSp>
          <p:nvCxnSpPr>
            <p:cNvPr id="83029" name="Straight Connector 166">
              <a:extLst>
                <a:ext uri="{FF2B5EF4-FFF2-40B4-BE49-F238E27FC236}">
                  <a16:creationId xmlns:a16="http://schemas.microsoft.com/office/drawing/2014/main" id="{3CEB693D-6F4A-D8EC-EA68-1422C229303E}"/>
                </a:ext>
              </a:extLst>
            </p:cNvPr>
            <p:cNvCxnSpPr>
              <a:cxnSpLocks/>
            </p:cNvCxnSpPr>
            <p:nvPr/>
          </p:nvCxnSpPr>
          <p:spPr bwMode="auto">
            <a:xfrm>
              <a:off x="8396234" y="3530628"/>
              <a:ext cx="0" cy="589079"/>
            </a:xfrm>
            <a:prstGeom prst="line">
              <a:avLst/>
            </a:prstGeom>
            <a:noFill/>
            <a:ln w="76200" cap="rnd" algn="ctr">
              <a:solidFill>
                <a:schemeClr val="accent1"/>
              </a:solidFill>
              <a:round/>
              <a:headEnd/>
              <a:tailEnd/>
            </a:ln>
            <a:extLst>
              <a:ext uri="{909E8E84-426E-40DD-AFC4-6F175D3DCCD1}">
                <a14:hiddenFill xmlns:a14="http://schemas.microsoft.com/office/drawing/2010/main">
                  <a:noFill/>
                </a14:hiddenFill>
              </a:ext>
            </a:extLst>
          </p:spPr>
        </p:cxnSp>
      </p:grpSp>
      <p:grpSp>
        <p:nvGrpSpPr>
          <p:cNvPr id="82968" name="RTWD">
            <a:extLst>
              <a:ext uri="{FF2B5EF4-FFF2-40B4-BE49-F238E27FC236}">
                <a16:creationId xmlns:a16="http://schemas.microsoft.com/office/drawing/2014/main" id="{38123F9E-AB5A-D69F-5B9D-6A4C491663F0}"/>
              </a:ext>
            </a:extLst>
          </p:cNvPr>
          <p:cNvGrpSpPr>
            <a:grpSpLocks/>
          </p:cNvGrpSpPr>
          <p:nvPr/>
        </p:nvGrpSpPr>
        <p:grpSpPr bwMode="auto">
          <a:xfrm>
            <a:off x="2425304" y="3390900"/>
            <a:ext cx="926306" cy="795338"/>
            <a:chOff x="3233134" y="3377606"/>
            <a:chExt cx="1235191" cy="1061262"/>
          </a:xfrm>
        </p:grpSpPr>
        <p:pic>
          <p:nvPicPr>
            <p:cNvPr id="83007" name="C_H Picture">
              <a:extLst>
                <a:ext uri="{FF2B5EF4-FFF2-40B4-BE49-F238E27FC236}">
                  <a16:creationId xmlns:a16="http://schemas.microsoft.com/office/drawing/2014/main" id="{6D413101-1625-9C9F-F10E-107204E8A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134" y="3377606"/>
              <a:ext cx="1235191" cy="106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8" name="LOGO BLOCKER">
              <a:extLst>
                <a:ext uri="{FF2B5EF4-FFF2-40B4-BE49-F238E27FC236}">
                  <a16:creationId xmlns:a16="http://schemas.microsoft.com/office/drawing/2014/main" id="{BECE6374-C98E-924B-789D-87DB80A0C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907" y="3572915"/>
              <a:ext cx="121534" cy="17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09" name="Rectangle 186">
              <a:extLst>
                <a:ext uri="{FF2B5EF4-FFF2-40B4-BE49-F238E27FC236}">
                  <a16:creationId xmlns:a16="http://schemas.microsoft.com/office/drawing/2014/main" id="{F0BD192F-1AC0-C42C-DE59-8F4910A2A4C2}"/>
                </a:ext>
              </a:extLst>
            </p:cNvPr>
            <p:cNvSpPr>
              <a:spLocks noChangeArrowheads="1"/>
            </p:cNvSpPr>
            <p:nvPr/>
          </p:nvSpPr>
          <p:spPr bwMode="auto">
            <a:xfrm>
              <a:off x="3633390" y="3525688"/>
              <a:ext cx="293789" cy="296227"/>
            </a:xfrm>
            <a:prstGeom prst="rect">
              <a:avLst/>
            </a:prstGeom>
            <a:solidFill>
              <a:srgbClr val="D2C6AC"/>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grpSp>
      <p:grpSp>
        <p:nvGrpSpPr>
          <p:cNvPr id="82969" name="Marks boxy boxes and labels" hidden="1">
            <a:extLst>
              <a:ext uri="{FF2B5EF4-FFF2-40B4-BE49-F238E27FC236}">
                <a16:creationId xmlns:a16="http://schemas.microsoft.com/office/drawing/2014/main" id="{2C5A54DB-A11C-C2D3-55D0-2505E5A2DBA6}"/>
              </a:ext>
            </a:extLst>
          </p:cNvPr>
          <p:cNvGrpSpPr>
            <a:grpSpLocks/>
          </p:cNvGrpSpPr>
          <p:nvPr/>
        </p:nvGrpSpPr>
        <p:grpSpPr bwMode="auto">
          <a:xfrm>
            <a:off x="142880" y="1172773"/>
            <a:ext cx="8906843" cy="4596996"/>
            <a:chOff x="190778" y="420092"/>
            <a:chExt cx="11875960" cy="6129190"/>
          </a:xfrm>
        </p:grpSpPr>
        <p:sp>
          <p:nvSpPr>
            <p:cNvPr id="193" name="TextBox 192">
              <a:extLst>
                <a:ext uri="{FF2B5EF4-FFF2-40B4-BE49-F238E27FC236}">
                  <a16:creationId xmlns:a16="http://schemas.microsoft.com/office/drawing/2014/main" id="{7FF09DA3-8124-9AF9-CD00-60FBB8A60C22}"/>
                </a:ext>
              </a:extLst>
            </p:cNvPr>
            <p:cNvSpPr txBox="1"/>
            <p:nvPr/>
          </p:nvSpPr>
          <p:spPr>
            <a:xfrm>
              <a:off x="5394572" y="420092"/>
              <a:ext cx="3351393" cy="8412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b="1">
                  <a:solidFill>
                    <a:srgbClr val="5E5E5E"/>
                  </a:solidFill>
                  <a:latin typeface="Arial" panose="020B0604020202020204"/>
                  <a:sym typeface="Helvetica Neue"/>
                </a:rPr>
                <a:t>AWHP     </a:t>
              </a:r>
            </a:p>
            <a:p>
              <a:pPr algn="ctr" defTabSz="1828754" hangingPunct="0">
                <a:defRPr/>
              </a:pPr>
              <a:r>
                <a:rPr lang="en-US" b="1">
                  <a:solidFill>
                    <a:srgbClr val="5E5E5E"/>
                  </a:solidFill>
                  <a:latin typeface="Arial" panose="020B0604020202020204"/>
                  <a:sym typeface="Helvetica Neue"/>
                </a:rPr>
                <a:t>Source and Sink Loop</a:t>
              </a:r>
            </a:p>
          </p:txBody>
        </p:sp>
        <p:sp>
          <p:nvSpPr>
            <p:cNvPr id="83000" name="Rectangle 187">
              <a:extLst>
                <a:ext uri="{FF2B5EF4-FFF2-40B4-BE49-F238E27FC236}">
                  <a16:creationId xmlns:a16="http://schemas.microsoft.com/office/drawing/2014/main" id="{4EEEE783-DA61-242A-8F2D-5C098993B367}"/>
                </a:ext>
              </a:extLst>
            </p:cNvPr>
            <p:cNvSpPr>
              <a:spLocks noChangeArrowheads="1"/>
            </p:cNvSpPr>
            <p:nvPr/>
          </p:nvSpPr>
          <p:spPr bwMode="auto">
            <a:xfrm>
              <a:off x="500990" y="3591405"/>
              <a:ext cx="2624101" cy="2957877"/>
            </a:xfrm>
            <a:prstGeom prst="rect">
              <a:avLst/>
            </a:prstGeom>
            <a:noFill/>
            <a:ln w="50800">
              <a:solidFill>
                <a:schemeClr val="tx1"/>
              </a:solidFill>
              <a:prstDash val="sysDash"/>
              <a:miter lim="400000"/>
              <a:headEnd/>
              <a:tailEnd/>
            </a:ln>
            <a:extLst>
              <a:ext uri="{909E8E84-426E-40DD-AFC4-6F175D3DCCD1}">
                <a14:hiddenFill xmlns:a14="http://schemas.microsoft.com/office/drawing/2010/main">
                  <a:solidFill>
                    <a:srgbClr val="FFFFFF"/>
                  </a:solidFill>
                </a14:hiddenFill>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sp>
          <p:nvSpPr>
            <p:cNvPr id="83001" name="Rectangle 188">
              <a:extLst>
                <a:ext uri="{FF2B5EF4-FFF2-40B4-BE49-F238E27FC236}">
                  <a16:creationId xmlns:a16="http://schemas.microsoft.com/office/drawing/2014/main" id="{0507B5EB-CEFE-8593-0773-130E0DA2A3B9}"/>
                </a:ext>
              </a:extLst>
            </p:cNvPr>
            <p:cNvSpPr>
              <a:spLocks noChangeArrowheads="1"/>
            </p:cNvSpPr>
            <p:nvPr/>
          </p:nvSpPr>
          <p:spPr bwMode="auto">
            <a:xfrm>
              <a:off x="8692314" y="3254957"/>
              <a:ext cx="2283204" cy="3046534"/>
            </a:xfrm>
            <a:prstGeom prst="rect">
              <a:avLst/>
            </a:prstGeom>
            <a:noFill/>
            <a:ln w="50800">
              <a:solidFill>
                <a:schemeClr val="tx1"/>
              </a:solidFill>
              <a:prstDash val="sysDash"/>
              <a:miter lim="400000"/>
              <a:headEnd/>
              <a:tailEnd/>
            </a:ln>
            <a:extLst>
              <a:ext uri="{909E8E84-426E-40DD-AFC4-6F175D3DCCD1}">
                <a14:hiddenFill xmlns:a14="http://schemas.microsoft.com/office/drawing/2010/main">
                  <a:solidFill>
                    <a:srgbClr val="FFFFFF"/>
                  </a:solidFill>
                </a14:hiddenFill>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sp>
          <p:nvSpPr>
            <p:cNvPr id="83002" name="Rectangle 189">
              <a:extLst>
                <a:ext uri="{FF2B5EF4-FFF2-40B4-BE49-F238E27FC236}">
                  <a16:creationId xmlns:a16="http://schemas.microsoft.com/office/drawing/2014/main" id="{EACEE631-68DB-F240-DEB5-A7CCC5B64FE9}"/>
                </a:ext>
              </a:extLst>
            </p:cNvPr>
            <p:cNvSpPr>
              <a:spLocks noChangeArrowheads="1"/>
            </p:cNvSpPr>
            <p:nvPr/>
          </p:nvSpPr>
          <p:spPr bwMode="auto">
            <a:xfrm>
              <a:off x="4466613" y="3254859"/>
              <a:ext cx="4110779" cy="2740645"/>
            </a:xfrm>
            <a:prstGeom prst="rect">
              <a:avLst/>
            </a:prstGeom>
            <a:noFill/>
            <a:ln w="50800">
              <a:solidFill>
                <a:schemeClr val="tx1"/>
              </a:solidFill>
              <a:prstDash val="sysDash"/>
              <a:miter lim="400000"/>
              <a:headEnd/>
              <a:tailEnd/>
            </a:ln>
            <a:extLst>
              <a:ext uri="{909E8E84-426E-40DD-AFC4-6F175D3DCCD1}">
                <a14:hiddenFill xmlns:a14="http://schemas.microsoft.com/office/drawing/2010/main">
                  <a:solidFill>
                    <a:srgbClr val="FFFFFF"/>
                  </a:solidFill>
                </a14:hiddenFill>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sp>
          <p:nvSpPr>
            <p:cNvPr id="83003" name="Rectangle 190">
              <a:extLst>
                <a:ext uri="{FF2B5EF4-FFF2-40B4-BE49-F238E27FC236}">
                  <a16:creationId xmlns:a16="http://schemas.microsoft.com/office/drawing/2014/main" id="{7EEDA36A-1547-E5B9-D640-AE817556D0A6}"/>
                </a:ext>
              </a:extLst>
            </p:cNvPr>
            <p:cNvSpPr>
              <a:spLocks noChangeArrowheads="1"/>
            </p:cNvSpPr>
            <p:nvPr/>
          </p:nvSpPr>
          <p:spPr bwMode="auto">
            <a:xfrm>
              <a:off x="5430474" y="1250781"/>
              <a:ext cx="3231795" cy="1705943"/>
            </a:xfrm>
            <a:prstGeom prst="rect">
              <a:avLst/>
            </a:prstGeom>
            <a:noFill/>
            <a:ln w="50800">
              <a:solidFill>
                <a:schemeClr val="tx1"/>
              </a:solidFill>
              <a:prstDash val="sysDash"/>
              <a:miter lim="400000"/>
              <a:headEnd/>
              <a:tailEnd/>
            </a:ln>
            <a:extLst>
              <a:ext uri="{909E8E84-426E-40DD-AFC4-6F175D3DCCD1}">
                <a14:hiddenFill xmlns:a14="http://schemas.microsoft.com/office/drawing/2010/main">
                  <a:solidFill>
                    <a:srgbClr val="FFFFFF"/>
                  </a:solidFill>
                </a14:hiddenFill>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sp>
          <p:nvSpPr>
            <p:cNvPr id="192" name="TextBox 191">
              <a:extLst>
                <a:ext uri="{FF2B5EF4-FFF2-40B4-BE49-F238E27FC236}">
                  <a16:creationId xmlns:a16="http://schemas.microsoft.com/office/drawing/2014/main" id="{DA7101B8-7CF2-694E-EB76-F14F35B659E9}"/>
                </a:ext>
              </a:extLst>
            </p:cNvPr>
            <p:cNvSpPr txBox="1"/>
            <p:nvPr/>
          </p:nvSpPr>
          <p:spPr>
            <a:xfrm>
              <a:off x="190778" y="2686222"/>
              <a:ext cx="3244524" cy="718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5E5E5E"/>
                  </a:solidFill>
                  <a:latin typeface="Arial" panose="020B0604020202020204"/>
                  <a:sym typeface="Helvetica Neue"/>
                </a:rPr>
                <a:t>Heat Sink  </a:t>
              </a:r>
            </a:p>
            <a:p>
              <a:pPr algn="ctr" defTabSz="1828754" hangingPunct="0">
                <a:defRPr/>
              </a:pPr>
              <a:r>
                <a:rPr lang="en-US" sz="1500" b="1">
                  <a:solidFill>
                    <a:srgbClr val="5E5E5E"/>
                  </a:solidFill>
                  <a:latin typeface="Arial" panose="020B0604020202020204"/>
                  <a:sym typeface="Helvetica Neue"/>
                </a:rPr>
                <a:t>Heating Distribution Loop</a:t>
              </a:r>
            </a:p>
          </p:txBody>
        </p:sp>
        <p:sp>
          <p:nvSpPr>
            <p:cNvPr id="194" name="TextBox 193">
              <a:extLst>
                <a:ext uri="{FF2B5EF4-FFF2-40B4-BE49-F238E27FC236}">
                  <a16:creationId xmlns:a16="http://schemas.microsoft.com/office/drawing/2014/main" id="{ACA5BF70-3FA5-A3A7-BF12-CC15B6A62C21}"/>
                </a:ext>
              </a:extLst>
            </p:cNvPr>
            <p:cNvSpPr txBox="1"/>
            <p:nvPr/>
          </p:nvSpPr>
          <p:spPr>
            <a:xfrm>
              <a:off x="8811526" y="2514473"/>
              <a:ext cx="3255212" cy="718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5E5E5E"/>
                  </a:solidFill>
                  <a:latin typeface="Arial" panose="020B0604020202020204"/>
                  <a:sym typeface="Helvetica Neue"/>
                </a:rPr>
                <a:t>Heat Source </a:t>
              </a:r>
            </a:p>
            <a:p>
              <a:pPr algn="ctr" defTabSz="1828754" hangingPunct="0">
                <a:defRPr/>
              </a:pPr>
              <a:r>
                <a:rPr lang="en-US" sz="1500" b="1">
                  <a:solidFill>
                    <a:srgbClr val="5E5E5E"/>
                  </a:solidFill>
                  <a:latin typeface="Arial" panose="020B0604020202020204"/>
                  <a:sym typeface="Helvetica Neue"/>
                </a:rPr>
                <a:t>Cooling Distribution Loop</a:t>
              </a:r>
            </a:p>
          </p:txBody>
        </p:sp>
        <p:sp>
          <p:nvSpPr>
            <p:cNvPr id="195" name="TextBox 194">
              <a:extLst>
                <a:ext uri="{FF2B5EF4-FFF2-40B4-BE49-F238E27FC236}">
                  <a16:creationId xmlns:a16="http://schemas.microsoft.com/office/drawing/2014/main" id="{A03A09F1-DCBF-60A4-5911-92CDC6BF3F46}"/>
                </a:ext>
              </a:extLst>
            </p:cNvPr>
            <p:cNvSpPr txBox="1"/>
            <p:nvPr/>
          </p:nvSpPr>
          <p:spPr>
            <a:xfrm>
              <a:off x="3988880" y="6027754"/>
              <a:ext cx="4542334" cy="410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sz="1500" b="1">
                  <a:solidFill>
                    <a:srgbClr val="5E5E5E"/>
                  </a:solidFill>
                  <a:latin typeface="Arial" panose="020B0604020202020204"/>
                  <a:sym typeface="Helvetica Neue"/>
                </a:rPr>
                <a:t>SSHP Energy Storage Transfer Loop</a:t>
              </a:r>
            </a:p>
          </p:txBody>
        </p:sp>
      </p:grpSp>
      <p:sp>
        <p:nvSpPr>
          <p:cNvPr id="202" name="ACX SUPPLY TEMP">
            <a:extLst>
              <a:ext uri="{FF2B5EF4-FFF2-40B4-BE49-F238E27FC236}">
                <a16:creationId xmlns:a16="http://schemas.microsoft.com/office/drawing/2014/main" id="{962BFE7C-476C-EE30-2719-45C0A99E0294}"/>
              </a:ext>
            </a:extLst>
          </p:cNvPr>
          <p:cNvSpPr txBox="1">
            <a:spLocks noChangeArrowheads="1"/>
          </p:cNvSpPr>
          <p:nvPr/>
        </p:nvSpPr>
        <p:spPr bwMode="auto">
          <a:xfrm flipH="1">
            <a:off x="5727637" y="1862138"/>
            <a:ext cx="341440" cy="153888"/>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Symbol" panose="05050102010706020507" pitchFamily="18" charset="2"/>
              </a:rPr>
              <a:t>68 </a:t>
            </a:r>
            <a:r>
              <a:rPr lang="en-US" sz="1000" kern="0">
                <a:solidFill>
                  <a:srgbClr val="00326C"/>
                </a:solidFill>
                <a:latin typeface="Arial"/>
                <a:sym typeface="Helvetica Neue"/>
              </a:rPr>
              <a:t>F </a:t>
            </a:r>
          </a:p>
        </p:txBody>
      </p:sp>
      <p:sp>
        <p:nvSpPr>
          <p:cNvPr id="203" name="ACX RETURN TEMP">
            <a:extLst>
              <a:ext uri="{FF2B5EF4-FFF2-40B4-BE49-F238E27FC236}">
                <a16:creationId xmlns:a16="http://schemas.microsoft.com/office/drawing/2014/main" id="{5D327B50-E437-303E-19FC-9D0A582172AB}"/>
              </a:ext>
            </a:extLst>
          </p:cNvPr>
          <p:cNvSpPr txBox="1">
            <a:spLocks noChangeArrowheads="1"/>
          </p:cNvSpPr>
          <p:nvPr/>
        </p:nvSpPr>
        <p:spPr bwMode="auto">
          <a:xfrm flipH="1">
            <a:off x="3965512" y="2421731"/>
            <a:ext cx="341440" cy="153888"/>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Symbol" panose="05050102010706020507" pitchFamily="18" charset="2"/>
              </a:rPr>
              <a:t>56 </a:t>
            </a:r>
            <a:r>
              <a:rPr lang="en-US" sz="1000" kern="0">
                <a:solidFill>
                  <a:srgbClr val="00326C"/>
                </a:solidFill>
                <a:latin typeface="Arial"/>
                <a:sym typeface="Helvetica Neue"/>
              </a:rPr>
              <a:t>F </a:t>
            </a:r>
          </a:p>
        </p:txBody>
      </p:sp>
      <p:cxnSp>
        <p:nvCxnSpPr>
          <p:cNvPr id="206" name="Straight Arrow Connector 205">
            <a:extLst>
              <a:ext uri="{FF2B5EF4-FFF2-40B4-BE49-F238E27FC236}">
                <a16:creationId xmlns:a16="http://schemas.microsoft.com/office/drawing/2014/main" id="{DB008B05-FF40-73A0-1658-34233FB30CA0}"/>
              </a:ext>
            </a:extLst>
          </p:cNvPr>
          <p:cNvCxnSpPr>
            <a:cxnSpLocks/>
          </p:cNvCxnSpPr>
          <p:nvPr/>
        </p:nvCxnSpPr>
        <p:spPr bwMode="auto">
          <a:xfrm rot="10800000" flipH="1">
            <a:off x="6683522" y="3701597"/>
            <a:ext cx="455" cy="110874"/>
          </a:xfrm>
          <a:prstGeom prst="straightConnector1">
            <a:avLst/>
          </a:prstGeom>
          <a:solidFill>
            <a:schemeClr val="accent1"/>
          </a:solidFill>
          <a:ln w="50800" cap="flat" cmpd="sng" algn="ctr">
            <a:solidFill>
              <a:srgbClr val="00B050"/>
            </a:solidFill>
            <a:prstDash val="solid"/>
            <a:round/>
            <a:headEnd type="none" w="med" len="med"/>
            <a:tailEnd type="triangle"/>
          </a:ln>
          <a:effectLst>
            <a:glow rad="63500">
              <a:schemeClr val="bg1"/>
            </a:glow>
            <a:outerShdw blurRad="63500" dist="35921" dir="2700000" algn="ctr" rotWithShape="0">
              <a:schemeClr val="bg2"/>
            </a:outerShdw>
          </a:effectLst>
        </p:spPr>
      </p:cxnSp>
      <p:sp>
        <p:nvSpPr>
          <p:cNvPr id="208" name="CC RETURN TEMP">
            <a:extLst>
              <a:ext uri="{FF2B5EF4-FFF2-40B4-BE49-F238E27FC236}">
                <a16:creationId xmlns:a16="http://schemas.microsoft.com/office/drawing/2014/main" id="{47EB47D7-92E7-D8CC-DF77-BBF64F3ED900}"/>
              </a:ext>
            </a:extLst>
          </p:cNvPr>
          <p:cNvSpPr txBox="1">
            <a:spLocks noChangeArrowheads="1"/>
          </p:cNvSpPr>
          <p:nvPr/>
        </p:nvSpPr>
        <p:spPr bwMode="auto">
          <a:xfrm flipH="1">
            <a:off x="6868851" y="4435079"/>
            <a:ext cx="341440" cy="153888"/>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Symbol" panose="05050102010706020507" pitchFamily="18" charset="2"/>
              </a:rPr>
              <a:t>57 </a:t>
            </a:r>
            <a:r>
              <a:rPr lang="en-US" sz="1000" kern="0">
                <a:solidFill>
                  <a:srgbClr val="00326C"/>
                </a:solidFill>
                <a:latin typeface="Arial"/>
                <a:sym typeface="Helvetica Neue"/>
              </a:rPr>
              <a:t>F </a:t>
            </a:r>
          </a:p>
        </p:txBody>
      </p:sp>
      <p:sp>
        <p:nvSpPr>
          <p:cNvPr id="210" name="CC SUPPLY">
            <a:extLst>
              <a:ext uri="{FF2B5EF4-FFF2-40B4-BE49-F238E27FC236}">
                <a16:creationId xmlns:a16="http://schemas.microsoft.com/office/drawing/2014/main" id="{71D11995-7468-011D-9371-F58FC08F008E}"/>
              </a:ext>
            </a:extLst>
          </p:cNvPr>
          <p:cNvSpPr txBox="1">
            <a:spLocks noChangeArrowheads="1"/>
          </p:cNvSpPr>
          <p:nvPr/>
        </p:nvSpPr>
        <p:spPr bwMode="auto">
          <a:xfrm flipH="1">
            <a:off x="7804087" y="5110163"/>
            <a:ext cx="341440" cy="153888"/>
          </a:xfrm>
          <a:prstGeom prst="rect">
            <a:avLst/>
          </a:prstGeom>
          <a:noFill/>
          <a:ln>
            <a:noFill/>
          </a:ln>
        </p:spPr>
        <p:txBody>
          <a:bodyPr wrap="none" lIns="0" tIns="0" rIns="0" bIns="0">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defTabSz="571455">
              <a:spcBef>
                <a:spcPct val="50000"/>
              </a:spcBef>
              <a:defRPr/>
            </a:pPr>
            <a:r>
              <a:rPr lang="en-US" sz="1000" kern="0">
                <a:solidFill>
                  <a:srgbClr val="00326C"/>
                </a:solidFill>
                <a:latin typeface="Arial"/>
                <a:sym typeface="Symbol" panose="05050102010706020507" pitchFamily="18" charset="2"/>
              </a:rPr>
              <a:t>42 </a:t>
            </a:r>
            <a:r>
              <a:rPr lang="en-US" sz="1000" kern="0">
                <a:solidFill>
                  <a:srgbClr val="00326C"/>
                </a:solidFill>
                <a:latin typeface="Arial"/>
                <a:sym typeface="Helvetica Neue"/>
              </a:rPr>
              <a:t>F </a:t>
            </a:r>
          </a:p>
        </p:txBody>
      </p:sp>
      <p:cxnSp>
        <p:nvCxnSpPr>
          <p:cNvPr id="198" name="Straight Arrow Connector 197">
            <a:extLst>
              <a:ext uri="{FF2B5EF4-FFF2-40B4-BE49-F238E27FC236}">
                <a16:creationId xmlns:a16="http://schemas.microsoft.com/office/drawing/2014/main" id="{D1D25537-5A3E-8C02-C135-ABBABE46FA3B}"/>
              </a:ext>
            </a:extLst>
          </p:cNvPr>
          <p:cNvCxnSpPr>
            <a:cxnSpLocks/>
          </p:cNvCxnSpPr>
          <p:nvPr/>
        </p:nvCxnSpPr>
        <p:spPr bwMode="auto">
          <a:xfrm rot="5400000" flipV="1">
            <a:off x="4874797" y="3452807"/>
            <a:ext cx="455" cy="110874"/>
          </a:xfrm>
          <a:prstGeom prst="straightConnector1">
            <a:avLst/>
          </a:prstGeom>
          <a:solidFill>
            <a:schemeClr val="accent1"/>
          </a:solidFill>
          <a:ln w="50800" cap="flat" cmpd="sng" algn="ctr">
            <a:solidFill>
              <a:srgbClr val="FFFF00"/>
            </a:solidFill>
            <a:prstDash val="solid"/>
            <a:round/>
            <a:headEnd type="none" w="med" len="med"/>
            <a:tailEnd type="triangle"/>
          </a:ln>
          <a:effectLst>
            <a:glow rad="63500">
              <a:schemeClr val="bg1"/>
            </a:glow>
            <a:outerShdw blurRad="63500" dist="35921" dir="2700000" algn="ctr" rotWithShape="0">
              <a:schemeClr val="bg2"/>
            </a:outerShdw>
          </a:effectLst>
        </p:spPr>
      </p:cxnSp>
      <p:cxnSp>
        <p:nvCxnSpPr>
          <p:cNvPr id="336" name="Straight Arrow Connector 335">
            <a:extLst>
              <a:ext uri="{FF2B5EF4-FFF2-40B4-BE49-F238E27FC236}">
                <a16:creationId xmlns:a16="http://schemas.microsoft.com/office/drawing/2014/main" id="{6D5663BF-5E7E-6C69-76DD-39F6E86FDAF7}"/>
              </a:ext>
            </a:extLst>
          </p:cNvPr>
          <p:cNvCxnSpPr>
            <a:cxnSpLocks/>
          </p:cNvCxnSpPr>
          <p:nvPr/>
        </p:nvCxnSpPr>
        <p:spPr bwMode="auto">
          <a:xfrm flipH="1">
            <a:off x="5994704" y="3944205"/>
            <a:ext cx="110875" cy="455"/>
          </a:xfrm>
          <a:prstGeom prst="straightConnector1">
            <a:avLst/>
          </a:prstGeom>
          <a:solidFill>
            <a:schemeClr val="accent1"/>
          </a:solidFill>
          <a:ln w="50800" cap="flat" cmpd="sng" algn="ctr">
            <a:solidFill>
              <a:srgbClr val="5EA9FF"/>
            </a:solidFill>
            <a:prstDash val="solid"/>
            <a:round/>
            <a:headEnd type="none" w="med" len="med"/>
            <a:tailEnd type="triangle"/>
          </a:ln>
          <a:effectLst>
            <a:glow rad="63500">
              <a:schemeClr val="bg1"/>
            </a:glow>
            <a:outerShdw blurRad="63500" dist="35921" dir="2700000" algn="ctr" rotWithShape="0">
              <a:schemeClr val="bg2"/>
            </a:outerShdw>
          </a:effectLst>
        </p:spPr>
      </p:cxnSp>
      <p:sp>
        <p:nvSpPr>
          <p:cNvPr id="82977" name="TES LEAVING TEMP">
            <a:extLst>
              <a:ext uri="{FF2B5EF4-FFF2-40B4-BE49-F238E27FC236}">
                <a16:creationId xmlns:a16="http://schemas.microsoft.com/office/drawing/2014/main" id="{ED432E98-81F2-06B7-078D-D4BD46455C53}"/>
              </a:ext>
            </a:extLst>
          </p:cNvPr>
          <p:cNvSpPr txBox="1">
            <a:spLocks noChangeArrowheads="1"/>
          </p:cNvSpPr>
          <p:nvPr/>
        </p:nvSpPr>
        <p:spPr bwMode="auto">
          <a:xfrm flipH="1">
            <a:off x="4778117" y="4702969"/>
            <a:ext cx="299762"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defTabSz="570310" eaLnBrk="0" fontAlgn="base" hangingPunct="0">
              <a:lnSpc>
                <a:spcPct val="100000"/>
              </a:lnSpc>
              <a:spcBef>
                <a:spcPct val="50000"/>
              </a:spcBef>
              <a:spcAft>
                <a:spcPct val="0"/>
              </a:spcAft>
              <a:buNone/>
              <a:defRPr/>
            </a:pPr>
            <a:r>
              <a:rPr lang="en-US" altLang="en-US" sz="975" b="1">
                <a:solidFill>
                  <a:srgbClr val="00326C"/>
                </a:solidFill>
                <a:sym typeface="Symbol" panose="05050102010706020507" pitchFamily="18" charset="2"/>
              </a:rPr>
              <a:t>68° F</a:t>
            </a:r>
            <a:endParaRPr lang="en-US" altLang="en-US" sz="975" b="1">
              <a:solidFill>
                <a:srgbClr val="00326C"/>
              </a:solidFill>
              <a:sym typeface="Helvetica Neue"/>
            </a:endParaRPr>
          </a:p>
        </p:txBody>
      </p:sp>
      <p:sp>
        <p:nvSpPr>
          <p:cNvPr id="339" name="TextBox 338">
            <a:extLst>
              <a:ext uri="{FF2B5EF4-FFF2-40B4-BE49-F238E27FC236}">
                <a16:creationId xmlns:a16="http://schemas.microsoft.com/office/drawing/2014/main" id="{0589D61E-4FE7-BC25-9D20-34B427551758}"/>
              </a:ext>
            </a:extLst>
          </p:cNvPr>
          <p:cNvSpPr txBox="1"/>
          <p:nvPr/>
        </p:nvSpPr>
        <p:spPr>
          <a:xfrm>
            <a:off x="345728" y="2959493"/>
            <a:ext cx="1918121"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38100" tIns="38100" rIns="38100" bIns="38100" spcCol="38100" anchor="ctr">
            <a:spAutoFit/>
          </a:bodyPr>
          <a:lstStyle/>
          <a:p>
            <a:pPr algn="ctr" defTabSz="1828754" hangingPunct="0">
              <a:defRPr/>
            </a:pPr>
            <a:r>
              <a:rPr lang="en-US" sz="1500" b="1" dirty="0">
                <a:solidFill>
                  <a:srgbClr val="00326C"/>
                </a:solidFill>
                <a:latin typeface="Arial" panose="020B0604020202020204"/>
                <a:sym typeface="Helvetica Neue"/>
              </a:rPr>
              <a:t>Heating Distribution Loop</a:t>
            </a:r>
          </a:p>
        </p:txBody>
      </p:sp>
      <p:sp>
        <p:nvSpPr>
          <p:cNvPr id="340" name="TextBox 339">
            <a:extLst>
              <a:ext uri="{FF2B5EF4-FFF2-40B4-BE49-F238E27FC236}">
                <a16:creationId xmlns:a16="http://schemas.microsoft.com/office/drawing/2014/main" id="{9A85D800-BBB1-FC7A-7D30-9FEBA35529BC}"/>
              </a:ext>
            </a:extLst>
          </p:cNvPr>
          <p:cNvSpPr txBox="1"/>
          <p:nvPr/>
        </p:nvSpPr>
        <p:spPr>
          <a:xfrm>
            <a:off x="4160248" y="1286613"/>
            <a:ext cx="2513509"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0" tIns="38100" rIns="38100" bIns="38100" spcCol="38100" anchor="ctr">
            <a:spAutoFit/>
          </a:bodyPr>
          <a:lstStyle/>
          <a:p>
            <a:pPr algn="ctr" defTabSz="1828754" hangingPunct="0">
              <a:defRPr/>
            </a:pPr>
            <a:r>
              <a:rPr lang="en-US" b="1" dirty="0">
                <a:solidFill>
                  <a:srgbClr val="00326C"/>
                </a:solidFill>
                <a:latin typeface="Arial" panose="020B0604020202020204"/>
                <a:sym typeface="Helvetica Neue"/>
              </a:rPr>
              <a:t>AWHP     </a:t>
            </a:r>
          </a:p>
          <a:p>
            <a:pPr algn="ctr" defTabSz="1828754" hangingPunct="0">
              <a:defRPr/>
            </a:pPr>
            <a:r>
              <a:rPr lang="en-US" b="1" dirty="0">
                <a:solidFill>
                  <a:srgbClr val="00326C"/>
                </a:solidFill>
                <a:latin typeface="Arial" panose="020B0604020202020204"/>
                <a:sym typeface="Helvetica Neue"/>
              </a:rPr>
              <a:t>Source and Sink Loop</a:t>
            </a:r>
          </a:p>
        </p:txBody>
      </p:sp>
      <p:sp>
        <p:nvSpPr>
          <p:cNvPr id="341" name="TextBox 340">
            <a:extLst>
              <a:ext uri="{FF2B5EF4-FFF2-40B4-BE49-F238E27FC236}">
                <a16:creationId xmlns:a16="http://schemas.microsoft.com/office/drawing/2014/main" id="{CF16B647-39C3-D3C5-75D5-9E3FDB88A747}"/>
              </a:ext>
            </a:extLst>
          </p:cNvPr>
          <p:cNvSpPr txBox="1"/>
          <p:nvPr/>
        </p:nvSpPr>
        <p:spPr>
          <a:xfrm>
            <a:off x="6909197" y="2867025"/>
            <a:ext cx="1994857"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38100" tIns="38100" rIns="38100" bIns="38100" spcCol="38100" anchor="ctr">
            <a:spAutoFit/>
          </a:bodyPr>
          <a:lstStyle/>
          <a:p>
            <a:pPr algn="ctr" defTabSz="1828754" hangingPunct="0">
              <a:defRPr/>
            </a:pPr>
            <a:r>
              <a:rPr lang="en-US" sz="1500" b="1" dirty="0">
                <a:solidFill>
                  <a:srgbClr val="00326C"/>
                </a:solidFill>
                <a:latin typeface="Arial" panose="020B0604020202020204"/>
                <a:sym typeface="Helvetica Neue"/>
              </a:rPr>
              <a:t>Cooling Distribution Loop</a:t>
            </a:r>
          </a:p>
        </p:txBody>
      </p:sp>
      <p:grpSp>
        <p:nvGrpSpPr>
          <p:cNvPr id="82981" name="TrickleLoop_Equip">
            <a:extLst>
              <a:ext uri="{FF2B5EF4-FFF2-40B4-BE49-F238E27FC236}">
                <a16:creationId xmlns:a16="http://schemas.microsoft.com/office/drawing/2014/main" id="{38CCDFA3-269E-2D95-831E-5710581A126C}"/>
              </a:ext>
            </a:extLst>
          </p:cNvPr>
          <p:cNvGrpSpPr>
            <a:grpSpLocks/>
          </p:cNvGrpSpPr>
          <p:nvPr/>
        </p:nvGrpSpPr>
        <p:grpSpPr bwMode="auto">
          <a:xfrm>
            <a:off x="5472113" y="2369344"/>
            <a:ext cx="375047" cy="876300"/>
            <a:chOff x="7296645" y="2016896"/>
            <a:chExt cx="499400" cy="1167937"/>
          </a:xfrm>
        </p:grpSpPr>
        <p:grpSp>
          <p:nvGrpSpPr>
            <p:cNvPr id="82989" name="TrickleHeater Loop">
              <a:extLst>
                <a:ext uri="{FF2B5EF4-FFF2-40B4-BE49-F238E27FC236}">
                  <a16:creationId xmlns:a16="http://schemas.microsoft.com/office/drawing/2014/main" id="{4F759279-6C69-DD60-102E-EEE44ED00A1A}"/>
                </a:ext>
              </a:extLst>
            </p:cNvPr>
            <p:cNvGrpSpPr>
              <a:grpSpLocks/>
            </p:cNvGrpSpPr>
            <p:nvPr/>
          </p:nvGrpSpPr>
          <p:grpSpPr bwMode="auto">
            <a:xfrm>
              <a:off x="7330774" y="2016896"/>
              <a:ext cx="365121" cy="776032"/>
              <a:chOff x="7330774" y="2016896"/>
              <a:chExt cx="365121" cy="776032"/>
            </a:xfrm>
          </p:grpSpPr>
          <p:cxnSp>
            <p:nvCxnSpPr>
              <p:cNvPr id="82993" name="Straight Connector 356">
                <a:extLst>
                  <a:ext uri="{FF2B5EF4-FFF2-40B4-BE49-F238E27FC236}">
                    <a16:creationId xmlns:a16="http://schemas.microsoft.com/office/drawing/2014/main" id="{3A72824D-C2E4-2075-69A1-9A93DED9CC66}"/>
                  </a:ext>
                </a:extLst>
              </p:cNvPr>
              <p:cNvCxnSpPr>
                <a:cxnSpLocks/>
              </p:cNvCxnSpPr>
              <p:nvPr/>
            </p:nvCxnSpPr>
            <p:spPr bwMode="auto">
              <a:xfrm>
                <a:off x="7696165" y="2016896"/>
                <a:ext cx="0" cy="714092"/>
              </a:xfrm>
              <a:prstGeom prst="line">
                <a:avLst/>
              </a:prstGeom>
              <a:noFill/>
              <a:ln w="76200" cap="rnd" algn="ctr">
                <a:solidFill>
                  <a:srgbClr val="FFFF00"/>
                </a:solidFill>
                <a:round/>
                <a:headEnd/>
                <a:tailEnd/>
              </a:ln>
              <a:extLst>
                <a:ext uri="{909E8E84-426E-40DD-AFC4-6F175D3DCCD1}">
                  <a14:hiddenFill xmlns:a14="http://schemas.microsoft.com/office/drawing/2010/main">
                    <a:noFill/>
                  </a14:hiddenFill>
                </a:ext>
              </a:extLst>
            </p:spPr>
          </p:cxnSp>
          <p:cxnSp>
            <p:nvCxnSpPr>
              <p:cNvPr id="82994" name="Straight Connector 357">
                <a:extLst>
                  <a:ext uri="{FF2B5EF4-FFF2-40B4-BE49-F238E27FC236}">
                    <a16:creationId xmlns:a16="http://schemas.microsoft.com/office/drawing/2014/main" id="{A0511A04-8FC7-3A02-38BE-F441E45003C6}"/>
                  </a:ext>
                </a:extLst>
              </p:cNvPr>
              <p:cNvCxnSpPr>
                <a:cxnSpLocks noChangeShapeType="1"/>
              </p:cNvCxnSpPr>
              <p:nvPr/>
            </p:nvCxnSpPr>
            <p:spPr bwMode="auto">
              <a:xfrm>
                <a:off x="7371159" y="2446938"/>
                <a:ext cx="17439" cy="345938"/>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82995" name="Straight Connector 358">
                <a:extLst>
                  <a:ext uri="{FF2B5EF4-FFF2-40B4-BE49-F238E27FC236}">
                    <a16:creationId xmlns:a16="http://schemas.microsoft.com/office/drawing/2014/main" id="{84D72D27-77E6-F0D1-1D39-9C32E1A2E399}"/>
                  </a:ext>
                </a:extLst>
              </p:cNvPr>
              <p:cNvCxnSpPr>
                <a:cxnSpLocks noChangeShapeType="1"/>
              </p:cNvCxnSpPr>
              <p:nvPr/>
            </p:nvCxnSpPr>
            <p:spPr bwMode="auto">
              <a:xfrm>
                <a:off x="7432989" y="2029591"/>
                <a:ext cx="0" cy="157101"/>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cxnSp>
            <p:nvCxnSpPr>
              <p:cNvPr id="360" name="Straight Arrow Connector 359">
                <a:extLst>
                  <a:ext uri="{FF2B5EF4-FFF2-40B4-BE49-F238E27FC236}">
                    <a16:creationId xmlns:a16="http://schemas.microsoft.com/office/drawing/2014/main" id="{A673DE3A-03A3-390E-EE92-B0DA6FF74EB7}"/>
                  </a:ext>
                </a:extLst>
              </p:cNvPr>
              <p:cNvCxnSpPr>
                <a:cxnSpLocks/>
              </p:cNvCxnSpPr>
              <p:nvPr/>
            </p:nvCxnSpPr>
            <p:spPr bwMode="auto">
              <a:xfrm flipV="1">
                <a:off x="7781395" y="2191491"/>
                <a:ext cx="0" cy="120932"/>
              </a:xfrm>
              <a:prstGeom prst="straightConnector1">
                <a:avLst/>
              </a:prstGeom>
              <a:solidFill>
                <a:schemeClr val="accent1"/>
              </a:solidFill>
              <a:ln w="50800" cap="flat" cmpd="sng" algn="ctr">
                <a:solidFill>
                  <a:srgbClr val="FFFF00"/>
                </a:solidFill>
                <a:prstDash val="solid"/>
                <a:round/>
                <a:headEnd type="none" w="med" len="med"/>
                <a:tailEnd type="triangle"/>
              </a:ln>
              <a:effectLst>
                <a:glow rad="63500">
                  <a:schemeClr val="bg1"/>
                </a:glow>
                <a:outerShdw blurRad="63500" dist="35921" dir="2700000" algn="ctr" rotWithShape="0">
                  <a:schemeClr val="bg2"/>
                </a:outerShdw>
              </a:effectLst>
            </p:spPr>
          </p:cxnSp>
          <p:grpSp>
            <p:nvGrpSpPr>
              <p:cNvPr id="361" name="Group 14">
                <a:extLst>
                  <a:ext uri="{FF2B5EF4-FFF2-40B4-BE49-F238E27FC236}">
                    <a16:creationId xmlns:a16="http://schemas.microsoft.com/office/drawing/2014/main" id="{9A4670C2-45FE-2437-69C9-F438D554108A}"/>
                  </a:ext>
                </a:extLst>
              </p:cNvPr>
              <p:cNvGrpSpPr>
                <a:grpSpLocks noChangeAspect="1"/>
              </p:cNvGrpSpPr>
              <p:nvPr/>
            </p:nvGrpSpPr>
            <p:grpSpPr bwMode="auto">
              <a:xfrm rot="10800000" flipH="1">
                <a:off x="7330774" y="2104183"/>
                <a:ext cx="196774" cy="348386"/>
                <a:chOff x="388" y="2729"/>
                <a:chExt cx="180" cy="284"/>
              </a:xfrm>
              <a:solidFill>
                <a:schemeClr val="bg1">
                  <a:lumMod val="85000"/>
                </a:schemeClr>
              </a:solidFill>
            </p:grpSpPr>
            <p:sp>
              <p:nvSpPr>
                <p:cNvPr id="363" name="Freeform 15">
                  <a:extLst>
                    <a:ext uri="{FF2B5EF4-FFF2-40B4-BE49-F238E27FC236}">
                      <a16:creationId xmlns:a16="http://schemas.microsoft.com/office/drawing/2014/main" id="{1945E2EA-A5FD-80C2-DAA1-3DC5DC206CB5}"/>
                    </a:ext>
                  </a:extLst>
                </p:cNvPr>
                <p:cNvSpPr>
                  <a:spLocks/>
                </p:cNvSpPr>
                <p:nvPr/>
              </p:nvSpPr>
              <p:spPr bwMode="auto">
                <a:xfrm rot="-5400000">
                  <a:off x="363" y="2768"/>
                  <a:ext cx="237" cy="173"/>
                </a:xfrm>
                <a:custGeom>
                  <a:avLst/>
                  <a:gdLst>
                    <a:gd name="T0" fmla="*/ 173 w 472"/>
                    <a:gd name="T1" fmla="*/ 58 h 347"/>
                    <a:gd name="T2" fmla="*/ 237 w 472"/>
                    <a:gd name="T3" fmla="*/ 58 h 347"/>
                    <a:gd name="T4" fmla="*/ 237 w 472"/>
                    <a:gd name="T5" fmla="*/ 0 h 347"/>
                    <a:gd name="T6" fmla="*/ 89 w 472"/>
                    <a:gd name="T7" fmla="*/ 0 h 347"/>
                    <a:gd name="T8" fmla="*/ 80 w 472"/>
                    <a:gd name="T9" fmla="*/ 0 h 347"/>
                    <a:gd name="T10" fmla="*/ 71 w 472"/>
                    <a:gd name="T11" fmla="*/ 2 h 347"/>
                    <a:gd name="T12" fmla="*/ 62 w 472"/>
                    <a:gd name="T13" fmla="*/ 4 h 347"/>
                    <a:gd name="T14" fmla="*/ 54 w 472"/>
                    <a:gd name="T15" fmla="*/ 7 h 347"/>
                    <a:gd name="T16" fmla="*/ 46 w 472"/>
                    <a:gd name="T17" fmla="*/ 10 h 347"/>
                    <a:gd name="T18" fmla="*/ 39 w 472"/>
                    <a:gd name="T19" fmla="*/ 14 h 347"/>
                    <a:gd name="T20" fmla="*/ 33 w 472"/>
                    <a:gd name="T21" fmla="*/ 20 h 347"/>
                    <a:gd name="T22" fmla="*/ 26 w 472"/>
                    <a:gd name="T23" fmla="*/ 25 h 347"/>
                    <a:gd name="T24" fmla="*/ 21 w 472"/>
                    <a:gd name="T25" fmla="*/ 31 h 347"/>
                    <a:gd name="T26" fmla="*/ 15 w 472"/>
                    <a:gd name="T27" fmla="*/ 38 h 347"/>
                    <a:gd name="T28" fmla="*/ 11 w 472"/>
                    <a:gd name="T29" fmla="*/ 45 h 347"/>
                    <a:gd name="T30" fmla="*/ 7 w 472"/>
                    <a:gd name="T31" fmla="*/ 53 h 347"/>
                    <a:gd name="T32" fmla="*/ 4 w 472"/>
                    <a:gd name="T33" fmla="*/ 61 h 347"/>
                    <a:gd name="T34" fmla="*/ 2 w 472"/>
                    <a:gd name="T35" fmla="*/ 69 h 347"/>
                    <a:gd name="T36" fmla="*/ 1 w 472"/>
                    <a:gd name="T37" fmla="*/ 78 h 347"/>
                    <a:gd name="T38" fmla="*/ 0 w 472"/>
                    <a:gd name="T39" fmla="*/ 86 h 347"/>
                    <a:gd name="T40" fmla="*/ 1 w 472"/>
                    <a:gd name="T41" fmla="*/ 95 h 347"/>
                    <a:gd name="T42" fmla="*/ 2 w 472"/>
                    <a:gd name="T43" fmla="*/ 104 h 347"/>
                    <a:gd name="T44" fmla="*/ 4 w 472"/>
                    <a:gd name="T45" fmla="*/ 112 h 347"/>
                    <a:gd name="T46" fmla="*/ 7 w 472"/>
                    <a:gd name="T47" fmla="*/ 120 h 347"/>
                    <a:gd name="T48" fmla="*/ 11 w 472"/>
                    <a:gd name="T49" fmla="*/ 127 h 347"/>
                    <a:gd name="T50" fmla="*/ 15 w 472"/>
                    <a:gd name="T51" fmla="*/ 135 h 347"/>
                    <a:gd name="T52" fmla="*/ 21 w 472"/>
                    <a:gd name="T53" fmla="*/ 141 h 347"/>
                    <a:gd name="T54" fmla="*/ 26 w 472"/>
                    <a:gd name="T55" fmla="*/ 147 h 347"/>
                    <a:gd name="T56" fmla="*/ 33 w 472"/>
                    <a:gd name="T57" fmla="*/ 153 h 347"/>
                    <a:gd name="T58" fmla="*/ 39 w 472"/>
                    <a:gd name="T59" fmla="*/ 158 h 347"/>
                    <a:gd name="T60" fmla="*/ 46 w 472"/>
                    <a:gd name="T61" fmla="*/ 162 h 347"/>
                    <a:gd name="T62" fmla="*/ 54 w 472"/>
                    <a:gd name="T63" fmla="*/ 166 h 347"/>
                    <a:gd name="T64" fmla="*/ 62 w 472"/>
                    <a:gd name="T65" fmla="*/ 169 h 347"/>
                    <a:gd name="T66" fmla="*/ 71 w 472"/>
                    <a:gd name="T67" fmla="*/ 172 h 347"/>
                    <a:gd name="T68" fmla="*/ 80 w 472"/>
                    <a:gd name="T69" fmla="*/ 173 h 347"/>
                    <a:gd name="T70" fmla="*/ 89 w 472"/>
                    <a:gd name="T71" fmla="*/ 173 h 347"/>
                    <a:gd name="T72" fmla="*/ 98 w 472"/>
                    <a:gd name="T73" fmla="*/ 173 h 347"/>
                    <a:gd name="T74" fmla="*/ 106 w 472"/>
                    <a:gd name="T75" fmla="*/ 172 h 347"/>
                    <a:gd name="T76" fmla="*/ 115 w 472"/>
                    <a:gd name="T77" fmla="*/ 169 h 347"/>
                    <a:gd name="T78" fmla="*/ 123 w 472"/>
                    <a:gd name="T79" fmla="*/ 166 h 347"/>
                    <a:gd name="T80" fmla="*/ 131 w 472"/>
                    <a:gd name="T81" fmla="*/ 162 h 347"/>
                    <a:gd name="T82" fmla="*/ 139 w 472"/>
                    <a:gd name="T83" fmla="*/ 158 h 347"/>
                    <a:gd name="T84" fmla="*/ 146 w 472"/>
                    <a:gd name="T85" fmla="*/ 153 h 347"/>
                    <a:gd name="T86" fmla="*/ 152 w 472"/>
                    <a:gd name="T87" fmla="*/ 147 h 347"/>
                    <a:gd name="T88" fmla="*/ 158 w 472"/>
                    <a:gd name="T89" fmla="*/ 141 h 347"/>
                    <a:gd name="T90" fmla="*/ 163 w 472"/>
                    <a:gd name="T91" fmla="*/ 135 h 347"/>
                    <a:gd name="T92" fmla="*/ 167 w 472"/>
                    <a:gd name="T93" fmla="*/ 127 h 347"/>
                    <a:gd name="T94" fmla="*/ 171 w 472"/>
                    <a:gd name="T95" fmla="*/ 120 h 347"/>
                    <a:gd name="T96" fmla="*/ 174 w 472"/>
                    <a:gd name="T97" fmla="*/ 112 h 347"/>
                    <a:gd name="T98" fmla="*/ 176 w 472"/>
                    <a:gd name="T99" fmla="*/ 104 h 347"/>
                    <a:gd name="T100" fmla="*/ 177 w 472"/>
                    <a:gd name="T101" fmla="*/ 95 h 347"/>
                    <a:gd name="T102" fmla="*/ 178 w 472"/>
                    <a:gd name="T103" fmla="*/ 86 h 347"/>
                    <a:gd name="T104" fmla="*/ 177 w 472"/>
                    <a:gd name="T105" fmla="*/ 75 h 347"/>
                    <a:gd name="T106" fmla="*/ 176 w 472"/>
                    <a:gd name="T107" fmla="*/ 68 h 347"/>
                    <a:gd name="T108" fmla="*/ 174 w 472"/>
                    <a:gd name="T109" fmla="*/ 61 h 347"/>
                    <a:gd name="T110" fmla="*/ 173 w 472"/>
                    <a:gd name="T111" fmla="*/ 58 h 3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347"/>
                    <a:gd name="T170" fmla="*/ 472 w 472"/>
                    <a:gd name="T171" fmla="*/ 347 h 3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347">
                      <a:moveTo>
                        <a:pt x="345" y="116"/>
                      </a:moveTo>
                      <a:lnTo>
                        <a:pt x="472" y="116"/>
                      </a:lnTo>
                      <a:lnTo>
                        <a:pt x="472" y="0"/>
                      </a:lnTo>
                      <a:lnTo>
                        <a:pt x="177" y="0"/>
                      </a:lnTo>
                      <a:lnTo>
                        <a:pt x="160" y="1"/>
                      </a:lnTo>
                      <a:lnTo>
                        <a:pt x="142" y="4"/>
                      </a:lnTo>
                      <a:lnTo>
                        <a:pt x="124" y="8"/>
                      </a:lnTo>
                      <a:lnTo>
                        <a:pt x="108" y="14"/>
                      </a:lnTo>
                      <a:lnTo>
                        <a:pt x="92" y="21"/>
                      </a:lnTo>
                      <a:lnTo>
                        <a:pt x="78" y="29"/>
                      </a:lnTo>
                      <a:lnTo>
                        <a:pt x="65" y="40"/>
                      </a:lnTo>
                      <a:lnTo>
                        <a:pt x="52" y="51"/>
                      </a:lnTo>
                      <a:lnTo>
                        <a:pt x="41" y="63"/>
                      </a:lnTo>
                      <a:lnTo>
                        <a:pt x="30" y="77"/>
                      </a:lnTo>
                      <a:lnTo>
                        <a:pt x="21" y="91"/>
                      </a:lnTo>
                      <a:lnTo>
                        <a:pt x="14" y="106"/>
                      </a:lnTo>
                      <a:lnTo>
                        <a:pt x="7" y="122"/>
                      </a:lnTo>
                      <a:lnTo>
                        <a:pt x="3" y="138"/>
                      </a:lnTo>
                      <a:lnTo>
                        <a:pt x="1" y="156"/>
                      </a:lnTo>
                      <a:lnTo>
                        <a:pt x="0" y="173"/>
                      </a:lnTo>
                      <a:lnTo>
                        <a:pt x="1" y="190"/>
                      </a:lnTo>
                      <a:lnTo>
                        <a:pt x="3" y="208"/>
                      </a:lnTo>
                      <a:lnTo>
                        <a:pt x="7" y="225"/>
                      </a:lnTo>
                      <a:lnTo>
                        <a:pt x="14" y="240"/>
                      </a:lnTo>
                      <a:lnTo>
                        <a:pt x="21" y="255"/>
                      </a:lnTo>
                      <a:lnTo>
                        <a:pt x="30" y="270"/>
                      </a:lnTo>
                      <a:lnTo>
                        <a:pt x="41" y="283"/>
                      </a:lnTo>
                      <a:lnTo>
                        <a:pt x="52" y="295"/>
                      </a:lnTo>
                      <a:lnTo>
                        <a:pt x="65" y="307"/>
                      </a:lnTo>
                      <a:lnTo>
                        <a:pt x="78" y="317"/>
                      </a:lnTo>
                      <a:lnTo>
                        <a:pt x="92" y="325"/>
                      </a:lnTo>
                      <a:lnTo>
                        <a:pt x="108" y="333"/>
                      </a:lnTo>
                      <a:lnTo>
                        <a:pt x="124" y="339"/>
                      </a:lnTo>
                      <a:lnTo>
                        <a:pt x="142" y="344"/>
                      </a:lnTo>
                      <a:lnTo>
                        <a:pt x="160" y="346"/>
                      </a:lnTo>
                      <a:lnTo>
                        <a:pt x="177" y="347"/>
                      </a:lnTo>
                      <a:lnTo>
                        <a:pt x="195" y="346"/>
                      </a:lnTo>
                      <a:lnTo>
                        <a:pt x="212" y="344"/>
                      </a:lnTo>
                      <a:lnTo>
                        <a:pt x="230" y="339"/>
                      </a:lnTo>
                      <a:lnTo>
                        <a:pt x="245" y="333"/>
                      </a:lnTo>
                      <a:lnTo>
                        <a:pt x="261" y="325"/>
                      </a:lnTo>
                      <a:lnTo>
                        <a:pt x="276" y="317"/>
                      </a:lnTo>
                      <a:lnTo>
                        <a:pt x="290" y="307"/>
                      </a:lnTo>
                      <a:lnTo>
                        <a:pt x="302" y="295"/>
                      </a:lnTo>
                      <a:lnTo>
                        <a:pt x="314" y="283"/>
                      </a:lnTo>
                      <a:lnTo>
                        <a:pt x="324" y="270"/>
                      </a:lnTo>
                      <a:lnTo>
                        <a:pt x="333" y="255"/>
                      </a:lnTo>
                      <a:lnTo>
                        <a:pt x="340" y="240"/>
                      </a:lnTo>
                      <a:lnTo>
                        <a:pt x="347" y="225"/>
                      </a:lnTo>
                      <a:lnTo>
                        <a:pt x="351" y="208"/>
                      </a:lnTo>
                      <a:lnTo>
                        <a:pt x="353" y="190"/>
                      </a:lnTo>
                      <a:lnTo>
                        <a:pt x="355" y="173"/>
                      </a:lnTo>
                      <a:lnTo>
                        <a:pt x="352" y="151"/>
                      </a:lnTo>
                      <a:lnTo>
                        <a:pt x="350" y="136"/>
                      </a:lnTo>
                      <a:lnTo>
                        <a:pt x="347" y="122"/>
                      </a:lnTo>
                      <a:lnTo>
                        <a:pt x="345" y="116"/>
                      </a:lnTo>
                      <a:close/>
                    </a:path>
                  </a:pathLst>
                </a:custGeom>
                <a:grpFill/>
                <a:ln w="9525">
                  <a:solidFill>
                    <a:srgbClr val="00B050"/>
                  </a:solidFill>
                  <a:prstDash val="solid"/>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64" name="Freeform 16">
                  <a:extLst>
                    <a:ext uri="{FF2B5EF4-FFF2-40B4-BE49-F238E27FC236}">
                      <a16:creationId xmlns:a16="http://schemas.microsoft.com/office/drawing/2014/main" id="{A57E533D-E111-913F-E7D6-0494EF0E3DA2}"/>
                    </a:ext>
                  </a:extLst>
                </p:cNvPr>
                <p:cNvSpPr>
                  <a:spLocks/>
                </p:cNvSpPr>
                <p:nvPr/>
              </p:nvSpPr>
              <p:spPr bwMode="auto">
                <a:xfrm rot="-5400000">
                  <a:off x="398" y="2803"/>
                  <a:ext cx="168" cy="163"/>
                </a:xfrm>
                <a:custGeom>
                  <a:avLst/>
                  <a:gdLst>
                    <a:gd name="T0" fmla="*/ 84 w 335"/>
                    <a:gd name="T1" fmla="*/ 163 h 327"/>
                    <a:gd name="T2" fmla="*/ 101 w 335"/>
                    <a:gd name="T3" fmla="*/ 162 h 327"/>
                    <a:gd name="T4" fmla="*/ 116 w 335"/>
                    <a:gd name="T5" fmla="*/ 157 h 327"/>
                    <a:gd name="T6" fmla="*/ 131 w 335"/>
                    <a:gd name="T7" fmla="*/ 149 h 327"/>
                    <a:gd name="T8" fmla="*/ 143 w 335"/>
                    <a:gd name="T9" fmla="*/ 139 h 327"/>
                    <a:gd name="T10" fmla="*/ 153 w 335"/>
                    <a:gd name="T11" fmla="*/ 127 h 327"/>
                    <a:gd name="T12" fmla="*/ 161 w 335"/>
                    <a:gd name="T13" fmla="*/ 113 h 327"/>
                    <a:gd name="T14" fmla="*/ 166 w 335"/>
                    <a:gd name="T15" fmla="*/ 98 h 327"/>
                    <a:gd name="T16" fmla="*/ 168 w 335"/>
                    <a:gd name="T17" fmla="*/ 81 h 327"/>
                    <a:gd name="T18" fmla="*/ 166 w 335"/>
                    <a:gd name="T19" fmla="*/ 65 h 327"/>
                    <a:gd name="T20" fmla="*/ 161 w 335"/>
                    <a:gd name="T21" fmla="*/ 49 h 327"/>
                    <a:gd name="T22" fmla="*/ 153 w 335"/>
                    <a:gd name="T23" fmla="*/ 36 h 327"/>
                    <a:gd name="T24" fmla="*/ 143 w 335"/>
                    <a:gd name="T25" fmla="*/ 24 h 327"/>
                    <a:gd name="T26" fmla="*/ 131 w 335"/>
                    <a:gd name="T27" fmla="*/ 14 h 327"/>
                    <a:gd name="T28" fmla="*/ 116 w 335"/>
                    <a:gd name="T29" fmla="*/ 6 h 327"/>
                    <a:gd name="T30" fmla="*/ 101 w 335"/>
                    <a:gd name="T31" fmla="*/ 1 h 327"/>
                    <a:gd name="T32" fmla="*/ 84 w 335"/>
                    <a:gd name="T33" fmla="*/ 0 h 327"/>
                    <a:gd name="T34" fmla="*/ 67 w 335"/>
                    <a:gd name="T35" fmla="*/ 1 h 327"/>
                    <a:gd name="T36" fmla="*/ 51 w 335"/>
                    <a:gd name="T37" fmla="*/ 6 h 327"/>
                    <a:gd name="T38" fmla="*/ 37 w 335"/>
                    <a:gd name="T39" fmla="*/ 14 h 327"/>
                    <a:gd name="T40" fmla="*/ 24 w 335"/>
                    <a:gd name="T41" fmla="*/ 24 h 327"/>
                    <a:gd name="T42" fmla="*/ 14 w 335"/>
                    <a:gd name="T43" fmla="*/ 36 h 327"/>
                    <a:gd name="T44" fmla="*/ 7 w 335"/>
                    <a:gd name="T45" fmla="*/ 49 h 327"/>
                    <a:gd name="T46" fmla="*/ 2 w 335"/>
                    <a:gd name="T47" fmla="*/ 65 h 327"/>
                    <a:gd name="T48" fmla="*/ 0 w 335"/>
                    <a:gd name="T49" fmla="*/ 81 h 327"/>
                    <a:gd name="T50" fmla="*/ 2 w 335"/>
                    <a:gd name="T51" fmla="*/ 98 h 327"/>
                    <a:gd name="T52" fmla="*/ 7 w 335"/>
                    <a:gd name="T53" fmla="*/ 113 h 327"/>
                    <a:gd name="T54" fmla="*/ 14 w 335"/>
                    <a:gd name="T55" fmla="*/ 127 h 327"/>
                    <a:gd name="T56" fmla="*/ 24 w 335"/>
                    <a:gd name="T57" fmla="*/ 139 h 327"/>
                    <a:gd name="T58" fmla="*/ 37 w 335"/>
                    <a:gd name="T59" fmla="*/ 149 h 327"/>
                    <a:gd name="T60" fmla="*/ 51 w 335"/>
                    <a:gd name="T61" fmla="*/ 157 h 327"/>
                    <a:gd name="T62" fmla="*/ 67 w 335"/>
                    <a:gd name="T63" fmla="*/ 162 h 327"/>
                    <a:gd name="T64" fmla="*/ 84 w 335"/>
                    <a:gd name="T65" fmla="*/ 163 h 3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327"/>
                    <a:gd name="T101" fmla="*/ 335 w 335"/>
                    <a:gd name="T102" fmla="*/ 327 h 3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327">
                      <a:moveTo>
                        <a:pt x="167" y="327"/>
                      </a:moveTo>
                      <a:lnTo>
                        <a:pt x="201" y="324"/>
                      </a:lnTo>
                      <a:lnTo>
                        <a:pt x="232" y="314"/>
                      </a:lnTo>
                      <a:lnTo>
                        <a:pt x="261" y="299"/>
                      </a:lnTo>
                      <a:lnTo>
                        <a:pt x="285" y="279"/>
                      </a:lnTo>
                      <a:lnTo>
                        <a:pt x="306" y="255"/>
                      </a:lnTo>
                      <a:lnTo>
                        <a:pt x="321" y="227"/>
                      </a:lnTo>
                      <a:lnTo>
                        <a:pt x="331" y="196"/>
                      </a:lnTo>
                      <a:lnTo>
                        <a:pt x="335" y="163"/>
                      </a:lnTo>
                      <a:lnTo>
                        <a:pt x="331" y="131"/>
                      </a:lnTo>
                      <a:lnTo>
                        <a:pt x="321" y="99"/>
                      </a:lnTo>
                      <a:lnTo>
                        <a:pt x="306" y="72"/>
                      </a:lnTo>
                      <a:lnTo>
                        <a:pt x="285" y="48"/>
                      </a:lnTo>
                      <a:lnTo>
                        <a:pt x="261" y="28"/>
                      </a:lnTo>
                      <a:lnTo>
                        <a:pt x="232" y="13"/>
                      </a:lnTo>
                      <a:lnTo>
                        <a:pt x="201" y="3"/>
                      </a:lnTo>
                      <a:lnTo>
                        <a:pt x="167" y="0"/>
                      </a:lnTo>
                      <a:lnTo>
                        <a:pt x="133" y="3"/>
                      </a:lnTo>
                      <a:lnTo>
                        <a:pt x="102" y="13"/>
                      </a:lnTo>
                      <a:lnTo>
                        <a:pt x="74" y="28"/>
                      </a:lnTo>
                      <a:lnTo>
                        <a:pt x="48" y="48"/>
                      </a:lnTo>
                      <a:lnTo>
                        <a:pt x="28" y="72"/>
                      </a:lnTo>
                      <a:lnTo>
                        <a:pt x="13" y="99"/>
                      </a:lnTo>
                      <a:lnTo>
                        <a:pt x="3" y="131"/>
                      </a:lnTo>
                      <a:lnTo>
                        <a:pt x="0" y="163"/>
                      </a:lnTo>
                      <a:lnTo>
                        <a:pt x="3" y="196"/>
                      </a:lnTo>
                      <a:lnTo>
                        <a:pt x="13" y="227"/>
                      </a:lnTo>
                      <a:lnTo>
                        <a:pt x="28" y="255"/>
                      </a:lnTo>
                      <a:lnTo>
                        <a:pt x="48" y="279"/>
                      </a:lnTo>
                      <a:lnTo>
                        <a:pt x="74" y="299"/>
                      </a:lnTo>
                      <a:lnTo>
                        <a:pt x="102" y="314"/>
                      </a:lnTo>
                      <a:lnTo>
                        <a:pt x="133" y="324"/>
                      </a:lnTo>
                      <a:lnTo>
                        <a:pt x="167" y="327"/>
                      </a:lnTo>
                      <a:close/>
                    </a:path>
                  </a:pathLst>
                </a:custGeom>
                <a:grpFill/>
                <a:ln w="9525">
                  <a:solidFill>
                    <a:srgbClr val="00B050"/>
                  </a:solidFill>
                  <a:round/>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65" name="Freeform 17">
                  <a:extLst>
                    <a:ext uri="{FF2B5EF4-FFF2-40B4-BE49-F238E27FC236}">
                      <a16:creationId xmlns:a16="http://schemas.microsoft.com/office/drawing/2014/main" id="{06ABA030-8142-13D8-692F-648703F8FDE5}"/>
                    </a:ext>
                  </a:extLst>
                </p:cNvPr>
                <p:cNvSpPr>
                  <a:spLocks/>
                </p:cNvSpPr>
                <p:nvPr/>
              </p:nvSpPr>
              <p:spPr bwMode="auto">
                <a:xfrm rot="16200000">
                  <a:off x="412" y="2895"/>
                  <a:ext cx="138" cy="58"/>
                </a:xfrm>
                <a:custGeom>
                  <a:avLst/>
                  <a:gdLst>
                    <a:gd name="T0" fmla="*/ 0 w 276"/>
                    <a:gd name="T1" fmla="*/ 0 h 115"/>
                    <a:gd name="T2" fmla="*/ 108 w 276"/>
                    <a:gd name="T3" fmla="*/ 0 h 115"/>
                    <a:gd name="T4" fmla="*/ 114 w 276"/>
                    <a:gd name="T5" fmla="*/ 1 h 115"/>
                    <a:gd name="T6" fmla="*/ 119 w 276"/>
                    <a:gd name="T7" fmla="*/ 2 h 115"/>
                    <a:gd name="T8" fmla="*/ 124 w 276"/>
                    <a:gd name="T9" fmla="*/ 5 h 115"/>
                    <a:gd name="T10" fmla="*/ 129 w 276"/>
                    <a:gd name="T11" fmla="*/ 9 h 115"/>
                    <a:gd name="T12" fmla="*/ 133 w 276"/>
                    <a:gd name="T13" fmla="*/ 13 h 115"/>
                    <a:gd name="T14" fmla="*/ 136 w 276"/>
                    <a:gd name="T15" fmla="*/ 17 h 115"/>
                    <a:gd name="T16" fmla="*/ 138 w 276"/>
                    <a:gd name="T17" fmla="*/ 23 h 115"/>
                    <a:gd name="T18" fmla="*/ 138 w 276"/>
                    <a:gd name="T19" fmla="*/ 29 h 115"/>
                    <a:gd name="T20" fmla="*/ 138 w 276"/>
                    <a:gd name="T21" fmla="*/ 35 h 115"/>
                    <a:gd name="T22" fmla="*/ 136 w 276"/>
                    <a:gd name="T23" fmla="*/ 40 h 115"/>
                    <a:gd name="T24" fmla="*/ 133 w 276"/>
                    <a:gd name="T25" fmla="*/ 45 h 115"/>
                    <a:gd name="T26" fmla="*/ 129 w 276"/>
                    <a:gd name="T27" fmla="*/ 49 h 115"/>
                    <a:gd name="T28" fmla="*/ 124 w 276"/>
                    <a:gd name="T29" fmla="*/ 53 h 115"/>
                    <a:gd name="T30" fmla="*/ 119 w 276"/>
                    <a:gd name="T31" fmla="*/ 56 h 115"/>
                    <a:gd name="T32" fmla="*/ 114 w 276"/>
                    <a:gd name="T33" fmla="*/ 57 h 115"/>
                    <a:gd name="T34" fmla="*/ 108 w 276"/>
                    <a:gd name="T35" fmla="*/ 58 h 115"/>
                    <a:gd name="T36" fmla="*/ 0 w 276"/>
                    <a:gd name="T37" fmla="*/ 58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6"/>
                    <a:gd name="T58" fmla="*/ 0 h 115"/>
                    <a:gd name="T59" fmla="*/ 276 w 276"/>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6" h="115">
                      <a:moveTo>
                        <a:pt x="0" y="0"/>
                      </a:moveTo>
                      <a:lnTo>
                        <a:pt x="216" y="0"/>
                      </a:lnTo>
                      <a:lnTo>
                        <a:pt x="228" y="1"/>
                      </a:lnTo>
                      <a:lnTo>
                        <a:pt x="239" y="4"/>
                      </a:lnTo>
                      <a:lnTo>
                        <a:pt x="249" y="10"/>
                      </a:lnTo>
                      <a:lnTo>
                        <a:pt x="258" y="17"/>
                      </a:lnTo>
                      <a:lnTo>
                        <a:pt x="266" y="25"/>
                      </a:lnTo>
                      <a:lnTo>
                        <a:pt x="271" y="34"/>
                      </a:lnTo>
                      <a:lnTo>
                        <a:pt x="275" y="45"/>
                      </a:lnTo>
                      <a:lnTo>
                        <a:pt x="276" y="57"/>
                      </a:lnTo>
                      <a:lnTo>
                        <a:pt x="275" y="69"/>
                      </a:lnTo>
                      <a:lnTo>
                        <a:pt x="271" y="80"/>
                      </a:lnTo>
                      <a:lnTo>
                        <a:pt x="266" y="89"/>
                      </a:lnTo>
                      <a:lnTo>
                        <a:pt x="258" y="98"/>
                      </a:lnTo>
                      <a:lnTo>
                        <a:pt x="249" y="106"/>
                      </a:lnTo>
                      <a:lnTo>
                        <a:pt x="239" y="111"/>
                      </a:lnTo>
                      <a:lnTo>
                        <a:pt x="228" y="114"/>
                      </a:lnTo>
                      <a:lnTo>
                        <a:pt x="216" y="115"/>
                      </a:lnTo>
                      <a:lnTo>
                        <a:pt x="0" y="115"/>
                      </a:lnTo>
                    </a:path>
                  </a:pathLst>
                </a:custGeom>
                <a:grpFill/>
                <a:ln w="9525" cap="flat" cmpd="sng">
                  <a:solidFill>
                    <a:srgbClr val="00B050"/>
                  </a:solidFill>
                  <a:prstDash val="solid"/>
                  <a:round/>
                  <a:headEnd type="none" w="med" len="med"/>
                  <a:tailEnd type="none" w="med" len="me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66" name="Rectangle 18">
                  <a:extLst>
                    <a:ext uri="{FF2B5EF4-FFF2-40B4-BE49-F238E27FC236}">
                      <a16:creationId xmlns:a16="http://schemas.microsoft.com/office/drawing/2014/main" id="{88919CE3-965F-3593-4C20-F872F9F686EE}"/>
                    </a:ext>
                  </a:extLst>
                </p:cNvPr>
                <p:cNvSpPr>
                  <a:spLocks noChangeArrowheads="1"/>
                </p:cNvSpPr>
                <p:nvPr/>
              </p:nvSpPr>
              <p:spPr bwMode="auto">
                <a:xfrm rot="-5400000">
                  <a:off x="471" y="2966"/>
                  <a:ext cx="20" cy="73"/>
                </a:xfrm>
                <a:prstGeom prst="rect">
                  <a:avLst/>
                </a:prstGeom>
                <a:grpFill/>
                <a:ln w="9525">
                  <a:solidFill>
                    <a:srgbClr val="00B05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sp>
              <p:nvSpPr>
                <p:cNvPr id="367" name="Rectangle 19">
                  <a:extLst>
                    <a:ext uri="{FF2B5EF4-FFF2-40B4-BE49-F238E27FC236}">
                      <a16:creationId xmlns:a16="http://schemas.microsoft.com/office/drawing/2014/main" id="{8EE128D9-6DAF-D85B-8426-7BAF7E44C032}"/>
                    </a:ext>
                  </a:extLst>
                </p:cNvPr>
                <p:cNvSpPr>
                  <a:spLocks noChangeArrowheads="1"/>
                </p:cNvSpPr>
                <p:nvPr/>
              </p:nvSpPr>
              <p:spPr bwMode="auto">
                <a:xfrm rot="-5400000">
                  <a:off x="415" y="2702"/>
                  <a:ext cx="20" cy="73"/>
                </a:xfrm>
                <a:prstGeom prst="rect">
                  <a:avLst/>
                </a:prstGeom>
                <a:grpFill/>
                <a:ln w="9525">
                  <a:solidFill>
                    <a:srgbClr val="00B050"/>
                  </a:solidFill>
                  <a:miter lim="800000"/>
                  <a:headEnd/>
                  <a:tailEnd/>
                </a:ln>
              </p:spPr>
              <p:txBody>
                <a:bodyPr/>
                <a:lstStyle/>
                <a:p>
                  <a:pPr defTabSz="571478" eaLnBrk="0" fontAlgn="base" hangingPunct="0">
                    <a:spcBef>
                      <a:spcPct val="0"/>
                    </a:spcBef>
                    <a:spcAft>
                      <a:spcPct val="0"/>
                    </a:spcAft>
                    <a:defRPr/>
                  </a:pPr>
                  <a:endParaRPr lang="en-US" sz="2400" b="1">
                    <a:solidFill>
                      <a:srgbClr val="000000"/>
                    </a:solidFill>
                    <a:latin typeface="Arial" panose="020B0604020202020204" pitchFamily="34" charset="0"/>
                    <a:ea typeface="ＭＳ Ｐゴシック" panose="020B0600070205080204" pitchFamily="34" charset="-128"/>
                    <a:sym typeface="Helvetica Neue"/>
                  </a:endParaRPr>
                </a:p>
              </p:txBody>
            </p:sp>
          </p:grpSp>
          <p:cxnSp>
            <p:nvCxnSpPr>
              <p:cNvPr id="362" name="Straight Arrow Connector 361">
                <a:extLst>
                  <a:ext uri="{FF2B5EF4-FFF2-40B4-BE49-F238E27FC236}">
                    <a16:creationId xmlns:a16="http://schemas.microsoft.com/office/drawing/2014/main" id="{D4EBF118-0DE0-39A4-9B95-7C9CE2CC5130}"/>
                  </a:ext>
                </a:extLst>
              </p:cNvPr>
              <p:cNvCxnSpPr>
                <a:cxnSpLocks/>
              </p:cNvCxnSpPr>
              <p:nvPr/>
            </p:nvCxnSpPr>
            <p:spPr bwMode="auto">
              <a:xfrm>
                <a:off x="7446560" y="2540865"/>
                <a:ext cx="0" cy="135764"/>
              </a:xfrm>
              <a:prstGeom prst="straightConnector1">
                <a:avLst/>
              </a:prstGeom>
              <a:solidFill>
                <a:schemeClr val="accent1"/>
              </a:solidFill>
              <a:ln w="50800" cap="flat" cmpd="sng" algn="ctr">
                <a:solidFill>
                  <a:srgbClr val="00B050"/>
                </a:solidFill>
                <a:prstDash val="solid"/>
                <a:round/>
                <a:headEnd type="none" w="med" len="med"/>
                <a:tailEnd type="triangle"/>
              </a:ln>
              <a:effectLst>
                <a:glow rad="63500">
                  <a:schemeClr val="bg1"/>
                </a:glow>
                <a:outerShdw blurRad="63500" dist="35921" dir="2700000" algn="ctr" rotWithShape="0">
                  <a:schemeClr val="bg2"/>
                </a:outerShdw>
              </a:effectLst>
            </p:spPr>
          </p:cxnSp>
        </p:grpSp>
        <p:grpSp>
          <p:nvGrpSpPr>
            <p:cNvPr id="82990" name="TrickleHeater">
              <a:extLst>
                <a:ext uri="{FF2B5EF4-FFF2-40B4-BE49-F238E27FC236}">
                  <a16:creationId xmlns:a16="http://schemas.microsoft.com/office/drawing/2014/main" id="{A0A44F43-AD00-66C8-9BA3-80928CCA1528}"/>
                </a:ext>
              </a:extLst>
            </p:cNvPr>
            <p:cNvGrpSpPr>
              <a:grpSpLocks/>
            </p:cNvGrpSpPr>
            <p:nvPr/>
          </p:nvGrpSpPr>
          <p:grpSpPr bwMode="auto">
            <a:xfrm>
              <a:off x="7296645" y="2730973"/>
              <a:ext cx="499400" cy="453860"/>
              <a:chOff x="7881650" y="2398089"/>
              <a:chExt cx="499400" cy="453860"/>
            </a:xfrm>
          </p:grpSpPr>
          <p:sp>
            <p:nvSpPr>
              <p:cNvPr id="355" name="Rectangle 354">
                <a:extLst>
                  <a:ext uri="{FF2B5EF4-FFF2-40B4-BE49-F238E27FC236}">
                    <a16:creationId xmlns:a16="http://schemas.microsoft.com/office/drawing/2014/main" id="{90C884A6-7E0C-6BF9-2FF9-41AF3C8298C0}"/>
                  </a:ext>
                </a:extLst>
              </p:cNvPr>
              <p:cNvSpPr/>
              <p:nvPr/>
            </p:nvSpPr>
            <p:spPr>
              <a:xfrm>
                <a:off x="7881650" y="2398104"/>
                <a:ext cx="499400" cy="453845"/>
              </a:xfrm>
              <a:prstGeom prst="rect">
                <a:avLst/>
              </a:prstGeom>
              <a:solidFill>
                <a:schemeClr val="accent6">
                  <a:lumMod val="40000"/>
                  <a:lumOff val="60000"/>
                </a:schemeClr>
              </a:solidFill>
              <a:ln w="12700">
                <a:solidFill>
                  <a:schemeClr val="bg2">
                    <a:lumMod val="50000"/>
                  </a:schemeClr>
                </a:solidFill>
                <a:miter lim="400000"/>
              </a:ln>
            </p:spPr>
            <p:txBody>
              <a:bodyPr lIns="34289" rIns="34289" anchor="ctr"/>
              <a:lstStyle/>
              <a:p>
                <a:pPr defTabSz="685800" hangingPunct="0">
                  <a:defRPr/>
                </a:pPr>
                <a:endParaRPr lang="en-US" sz="1350" kern="0">
                  <a:solidFill>
                    <a:srgbClr val="00326C"/>
                  </a:solidFill>
                  <a:latin typeface="Arial"/>
                  <a:ea typeface="Arial"/>
                  <a:cs typeface="Arial"/>
                  <a:sym typeface="Arial"/>
                </a:endParaRPr>
              </a:p>
            </p:txBody>
          </p:sp>
          <p:sp>
            <p:nvSpPr>
              <p:cNvPr id="356" name="Lightning Bolt 355">
                <a:extLst>
                  <a:ext uri="{FF2B5EF4-FFF2-40B4-BE49-F238E27FC236}">
                    <a16:creationId xmlns:a16="http://schemas.microsoft.com/office/drawing/2014/main" id="{083A7B19-7A17-BEAC-593F-A5FF2B87DF38}"/>
                  </a:ext>
                </a:extLst>
              </p:cNvPr>
              <p:cNvSpPr/>
              <p:nvPr/>
            </p:nvSpPr>
            <p:spPr>
              <a:xfrm rot="2391354">
                <a:off x="8030677" y="2521880"/>
                <a:ext cx="207687" cy="206293"/>
              </a:xfrm>
              <a:prstGeom prst="lightningBolt">
                <a:avLst/>
              </a:prstGeom>
              <a:solidFill>
                <a:srgbClr val="FFCB7F"/>
              </a:solidFill>
              <a:ln w="12700">
                <a:miter lim="400000"/>
              </a:ln>
            </p:spPr>
            <p:txBody>
              <a:bodyPr lIns="34289" rIns="34289" anchor="ctr"/>
              <a:lstStyle/>
              <a:p>
                <a:pPr defTabSz="685800" hangingPunct="0">
                  <a:defRPr/>
                </a:pPr>
                <a:endParaRPr lang="en-US" sz="1350" kern="0">
                  <a:solidFill>
                    <a:srgbClr val="00326C"/>
                  </a:solidFill>
                  <a:latin typeface="Arial"/>
                  <a:ea typeface="Arial"/>
                  <a:cs typeface="Arial"/>
                  <a:sym typeface="Arial"/>
                </a:endParaRPr>
              </a:p>
            </p:txBody>
          </p:sp>
        </p:grpSp>
      </p:grpSp>
      <p:cxnSp>
        <p:nvCxnSpPr>
          <p:cNvPr id="82982" name="Straight Connector 57">
            <a:extLst>
              <a:ext uri="{FF2B5EF4-FFF2-40B4-BE49-F238E27FC236}">
                <a16:creationId xmlns:a16="http://schemas.microsoft.com/office/drawing/2014/main" id="{5A9C82FB-DF4D-B433-2F23-6A1B3FB646C2}"/>
              </a:ext>
            </a:extLst>
          </p:cNvPr>
          <p:cNvCxnSpPr>
            <a:cxnSpLocks noChangeShapeType="1"/>
          </p:cNvCxnSpPr>
          <p:nvPr/>
        </p:nvCxnSpPr>
        <p:spPr bwMode="auto">
          <a:xfrm>
            <a:off x="5761435" y="2362200"/>
            <a:ext cx="323850" cy="0"/>
          </a:xfrm>
          <a:prstGeom prst="line">
            <a:avLst/>
          </a:prstGeom>
          <a:noFill/>
          <a:ln w="76200" cap="rnd" algn="ctr">
            <a:solidFill>
              <a:srgbClr val="00B050"/>
            </a:solidFill>
            <a:round/>
            <a:headEnd/>
            <a:tailEnd/>
          </a:ln>
          <a:extLst>
            <a:ext uri="{909E8E84-426E-40DD-AFC4-6F175D3DCCD1}">
              <a14:hiddenFill xmlns:a14="http://schemas.microsoft.com/office/drawing/2010/main">
                <a:noFill/>
              </a14:hiddenFill>
            </a:ext>
          </a:extLst>
        </p:spPr>
      </p:cxnSp>
      <p:sp>
        <p:nvSpPr>
          <p:cNvPr id="82983" name="TES LEAVING TEMP">
            <a:extLst>
              <a:ext uri="{FF2B5EF4-FFF2-40B4-BE49-F238E27FC236}">
                <a16:creationId xmlns:a16="http://schemas.microsoft.com/office/drawing/2014/main" id="{1539C45E-EDF6-5B8A-E7A8-234674AB48AE}"/>
              </a:ext>
            </a:extLst>
          </p:cNvPr>
          <p:cNvSpPr txBox="1">
            <a:spLocks noChangeArrowheads="1"/>
          </p:cNvSpPr>
          <p:nvPr/>
        </p:nvSpPr>
        <p:spPr bwMode="auto">
          <a:xfrm flipH="1">
            <a:off x="5924320" y="4287442"/>
            <a:ext cx="335028"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604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defTabSz="7604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defTabSz="7604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defTabSz="7604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defTabSz="570310" eaLnBrk="0" fontAlgn="base" hangingPunct="0">
              <a:lnSpc>
                <a:spcPct val="100000"/>
              </a:lnSpc>
              <a:spcBef>
                <a:spcPct val="50000"/>
              </a:spcBef>
              <a:spcAft>
                <a:spcPct val="0"/>
              </a:spcAft>
              <a:buNone/>
              <a:defRPr/>
            </a:pPr>
            <a:r>
              <a:rPr lang="en-US" altLang="en-US" sz="975" b="1">
                <a:solidFill>
                  <a:srgbClr val="00326C"/>
                </a:solidFill>
                <a:sym typeface="Symbol" panose="05050102010706020507" pitchFamily="18" charset="2"/>
              </a:rPr>
              <a:t>32 </a:t>
            </a:r>
            <a:r>
              <a:rPr lang="en-US" altLang="en-US" sz="975" b="1">
                <a:solidFill>
                  <a:srgbClr val="00326C"/>
                </a:solidFill>
                <a:sym typeface="Helvetica Neue"/>
              </a:rPr>
              <a:t>F</a:t>
            </a:r>
            <a:br>
              <a:rPr lang="en-US" altLang="en-US" sz="975" b="1">
                <a:solidFill>
                  <a:srgbClr val="00326C"/>
                </a:solidFill>
                <a:sym typeface="Helvetica Neue"/>
              </a:rPr>
            </a:br>
            <a:r>
              <a:rPr lang="en-US" altLang="en-US" sz="975" b="1">
                <a:solidFill>
                  <a:srgbClr val="00326C"/>
                </a:solidFill>
                <a:sym typeface="Helvetica Neue"/>
              </a:rPr>
              <a:t>to</a:t>
            </a:r>
            <a:br>
              <a:rPr lang="en-US" altLang="en-US" sz="975" b="1">
                <a:solidFill>
                  <a:srgbClr val="00326C"/>
                </a:solidFill>
                <a:sym typeface="Helvetica Neue"/>
              </a:rPr>
            </a:br>
            <a:r>
              <a:rPr lang="en-US" altLang="en-US" sz="975" b="1">
                <a:solidFill>
                  <a:srgbClr val="00326C"/>
                </a:solidFill>
                <a:sym typeface="Helvetica Neue"/>
              </a:rPr>
              <a:t>40° F </a:t>
            </a:r>
          </a:p>
        </p:txBody>
      </p:sp>
      <p:sp>
        <p:nvSpPr>
          <p:cNvPr id="82984" name="Freeform: Shape 6">
            <a:extLst>
              <a:ext uri="{FF2B5EF4-FFF2-40B4-BE49-F238E27FC236}">
                <a16:creationId xmlns:a16="http://schemas.microsoft.com/office/drawing/2014/main" id="{DE2A7C38-7026-0E29-BCED-B75BA02F3E5F}"/>
              </a:ext>
            </a:extLst>
          </p:cNvPr>
          <p:cNvSpPr>
            <a:spLocks/>
          </p:cNvSpPr>
          <p:nvPr/>
        </p:nvSpPr>
        <p:spPr bwMode="auto">
          <a:xfrm>
            <a:off x="6741319" y="3213498"/>
            <a:ext cx="209550" cy="150019"/>
          </a:xfrm>
          <a:custGeom>
            <a:avLst/>
            <a:gdLst>
              <a:gd name="T0" fmla="*/ 0 w 689300"/>
              <a:gd name="T1" fmla="*/ 67974 h 531115"/>
              <a:gd name="T2" fmla="*/ 70756 w 689300"/>
              <a:gd name="T3" fmla="*/ 4893 h 531115"/>
              <a:gd name="T4" fmla="*/ 102645 w 689300"/>
              <a:gd name="T5" fmla="*/ 75332 h 531115"/>
              <a:gd name="T6" fmla="*/ 0 60000 65536"/>
              <a:gd name="T7" fmla="*/ 0 60000 65536"/>
              <a:gd name="T8" fmla="*/ 0 60000 65536"/>
            </a:gdLst>
            <a:ahLst/>
            <a:cxnLst>
              <a:cxn ang="T6">
                <a:pos x="T0" y="T1"/>
              </a:cxn>
              <a:cxn ang="T7">
                <a:pos x="T2" y="T3"/>
              </a:cxn>
              <a:cxn ang="T8">
                <a:pos x="T4" y="T5"/>
              </a:cxn>
            </a:cxnLst>
            <a:rect l="0" t="0" r="r" b="b"/>
            <a:pathLst>
              <a:path w="689300" h="531115">
                <a:moveTo>
                  <a:pt x="0" y="479240"/>
                </a:moveTo>
                <a:cubicBezTo>
                  <a:pt x="198120" y="270113"/>
                  <a:pt x="143953" y="-117593"/>
                  <a:pt x="430651" y="34498"/>
                </a:cubicBezTo>
                <a:cubicBezTo>
                  <a:pt x="717349" y="186589"/>
                  <a:pt x="739057" y="436588"/>
                  <a:pt x="624745" y="531115"/>
                </a:cubicBezTo>
              </a:path>
            </a:pathLst>
          </a:custGeom>
          <a:noFill/>
          <a:ln w="9525" cap="flat" cmpd="sng" algn="ctr">
            <a:solidFill>
              <a:schemeClr val="tx1"/>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spcBef>
                <a:spcPct val="0"/>
              </a:spcBef>
              <a:spcAft>
                <a:spcPct val="0"/>
              </a:spcAft>
              <a:defRPr/>
            </a:pPr>
            <a:endParaRPr lang="en-US" sz="1350">
              <a:solidFill>
                <a:prstClr val="black"/>
              </a:solidFill>
              <a:latin typeface="Calibri" panose="020F0502020204030204" pitchFamily="34" charset="0"/>
            </a:endParaRPr>
          </a:p>
        </p:txBody>
      </p:sp>
      <p:sp>
        <p:nvSpPr>
          <p:cNvPr id="59" name="Oval 77">
            <a:extLst>
              <a:ext uri="{FF2B5EF4-FFF2-40B4-BE49-F238E27FC236}">
                <a16:creationId xmlns:a16="http://schemas.microsoft.com/office/drawing/2014/main" id="{0D0F260F-48B0-1865-7F9B-949479AD7F22}"/>
              </a:ext>
            </a:extLst>
          </p:cNvPr>
          <p:cNvSpPr>
            <a:spLocks noChangeAspect="1" noChangeArrowheads="1"/>
          </p:cNvSpPr>
          <p:nvPr/>
        </p:nvSpPr>
        <p:spPr bwMode="auto">
          <a:xfrm>
            <a:off x="6909197" y="3294460"/>
            <a:ext cx="152400" cy="151209"/>
          </a:xfrm>
          <a:prstGeom prst="ellipse">
            <a:avLst/>
          </a:prstGeom>
          <a:solidFill>
            <a:schemeClr val="tx1"/>
          </a:solidFill>
          <a:ln>
            <a:noFill/>
          </a:ln>
          <a:effectLst>
            <a:outerShdw dist="17961" dir="2700000" algn="ctr" rotWithShape="0">
              <a:schemeClr val="bg1"/>
            </a:outerShdw>
          </a:effectLst>
        </p:spPr>
        <p:txBody>
          <a:bodyPr wrap="none" lIns="0" tIns="0" rIns="0" bIns="0" anchor="ctr"/>
          <a:lstStyle/>
          <a:p>
            <a:pPr algn="ctr" defTabSz="571455">
              <a:defRPr/>
            </a:pPr>
            <a:r>
              <a:rPr lang="en-US" altLang="en-US" sz="675">
                <a:solidFill>
                  <a:srgbClr val="FFFFFF"/>
                </a:solidFill>
                <a:latin typeface="Arial"/>
              </a:rPr>
              <a:t>T4</a:t>
            </a:r>
            <a:endParaRPr lang="en-US" altLang="en-US" sz="875">
              <a:solidFill>
                <a:srgbClr val="FFFFFF"/>
              </a:solidFill>
              <a:latin typeface="Arial"/>
            </a:endParaRPr>
          </a:p>
        </p:txBody>
      </p:sp>
      <p:sp>
        <p:nvSpPr>
          <p:cNvPr id="62" name="Rectangle 61">
            <a:extLst>
              <a:ext uri="{FF2B5EF4-FFF2-40B4-BE49-F238E27FC236}">
                <a16:creationId xmlns:a16="http://schemas.microsoft.com/office/drawing/2014/main" id="{17617C49-1B57-95ED-7DE8-ACFC4C8736A1}"/>
              </a:ext>
            </a:extLst>
          </p:cNvPr>
          <p:cNvSpPr>
            <a:spLocks noChangeArrowheads="1"/>
          </p:cNvSpPr>
          <p:nvPr/>
        </p:nvSpPr>
        <p:spPr bwMode="auto">
          <a:xfrm>
            <a:off x="5218510" y="2849166"/>
            <a:ext cx="1383506" cy="452438"/>
          </a:xfrm>
          <a:prstGeom prst="rect">
            <a:avLst/>
          </a:prstGeom>
          <a:noFill/>
          <a:ln w="50800">
            <a:solidFill>
              <a:schemeClr val="tx1"/>
            </a:solidFill>
            <a:prstDash val="sysDash"/>
            <a:miter lim="400000"/>
            <a:headEnd/>
            <a:tailEnd/>
          </a:ln>
          <a:extLst>
            <a:ext uri="{909E8E84-426E-40DD-AFC4-6F175D3DCCD1}">
              <a14:hiddenFill xmlns:a14="http://schemas.microsoft.com/office/drawing/2010/main">
                <a:solidFill>
                  <a:srgbClr val="FFFFFF"/>
                </a:solidFill>
              </a14:hiddenFill>
            </a:ext>
          </a:extLst>
        </p:spPr>
        <p:txBody>
          <a:bodyPr lIns="34289" rIns="34289"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00000"/>
              </a:lnSpc>
              <a:spcBef>
                <a:spcPct val="0"/>
              </a:spcBef>
              <a:spcAft>
                <a:spcPct val="0"/>
              </a:spcAft>
              <a:buNone/>
              <a:defRPr/>
            </a:pPr>
            <a:endParaRPr lang="en-US" altLang="en-US" sz="1350">
              <a:solidFill>
                <a:srgbClr val="00326C"/>
              </a:solidFill>
              <a:sym typeface="Arial" panose="020B0604020202020204" pitchFamily="34" charset="0"/>
            </a:endParaRPr>
          </a:p>
        </p:txBody>
      </p:sp>
      <p:pic>
        <p:nvPicPr>
          <p:cNvPr id="82987" name="AWHP Picture">
            <a:extLst>
              <a:ext uri="{FF2B5EF4-FFF2-40B4-BE49-F238E27FC236}">
                <a16:creationId xmlns:a16="http://schemas.microsoft.com/office/drawing/2014/main" id="{FC379510-D249-9AB3-1918-EFAB637759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710" r="5710"/>
          <a:stretch>
            <a:fillRect/>
          </a:stretch>
        </p:blipFill>
        <p:spPr bwMode="auto">
          <a:xfrm>
            <a:off x="6455569" y="1739504"/>
            <a:ext cx="1468041" cy="93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E3F381C2-3066-D09C-2347-FF1B9FA681F0}"/>
              </a:ext>
            </a:extLst>
          </p:cNvPr>
          <p:cNvSpPr txBox="1"/>
          <p:nvPr/>
        </p:nvSpPr>
        <p:spPr>
          <a:xfrm>
            <a:off x="2912033" y="5586920"/>
            <a:ext cx="3718933"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38100" tIns="38100" rIns="38100" bIns="38100" spcCol="38100" anchor="ctr">
            <a:spAutoFit/>
          </a:bodyPr>
          <a:lstStyle/>
          <a:p>
            <a:pPr algn="ctr" defTabSz="1828754" hangingPunct="0">
              <a:defRPr/>
            </a:pPr>
            <a:r>
              <a:rPr lang="en-US">
                <a:solidFill>
                  <a:srgbClr val="EE3223"/>
                </a:solidFill>
                <a:latin typeface="Arial" panose="020B0604020202020204"/>
                <a:sym typeface="Helvetica Neue"/>
              </a:rPr>
              <a:t>Climate zones 5 and colder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73AC7E52-CD70-DC6D-D99C-F1DB60D6A37F}"/>
              </a:ext>
            </a:extLst>
          </p:cNvPr>
          <p:cNvSpPr txBox="1">
            <a:spLocks noChangeArrowheads="1"/>
          </p:cNvSpPr>
          <p:nvPr/>
        </p:nvSpPr>
        <p:spPr bwMode="auto">
          <a:xfrm>
            <a:off x="359569" y="1257300"/>
            <a:ext cx="7048500" cy="6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lstStyle>
            <a:lvl1pPr defTabSz="2436813">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457200" defTabSz="2436813">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914400" defTabSz="2436813">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1371600" defTabSz="24368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1828800" defTabSz="2436813">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1828800" defTabSz="2436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1827610" fontAlgn="base">
              <a:lnSpc>
                <a:spcPct val="100000"/>
              </a:lnSpc>
              <a:spcBef>
                <a:spcPct val="0"/>
              </a:spcBef>
              <a:spcAft>
                <a:spcPct val="0"/>
              </a:spcAft>
              <a:buNone/>
              <a:defRPr/>
            </a:pPr>
            <a:r>
              <a:rPr lang="en-US" altLang="en-US" sz="2400" b="1" dirty="0">
                <a:solidFill>
                  <a:srgbClr val="FF0000"/>
                </a:solidFill>
                <a:sym typeface="Helvetica Neue"/>
              </a:rPr>
              <a:t>First SSHP Installation in LaCrosse, WI</a:t>
            </a:r>
          </a:p>
        </p:txBody>
      </p:sp>
      <p:sp>
        <p:nvSpPr>
          <p:cNvPr id="72707" name="TextBox 9">
            <a:extLst>
              <a:ext uri="{FF2B5EF4-FFF2-40B4-BE49-F238E27FC236}">
                <a16:creationId xmlns:a16="http://schemas.microsoft.com/office/drawing/2014/main" id="{665FB515-9D7C-90A5-AAED-DCBDA2136093}"/>
              </a:ext>
            </a:extLst>
          </p:cNvPr>
          <p:cNvSpPr txBox="1">
            <a:spLocks noChangeArrowheads="1"/>
          </p:cNvSpPr>
          <p:nvPr/>
        </p:nvSpPr>
        <p:spPr bwMode="auto">
          <a:xfrm>
            <a:off x="373856" y="1689498"/>
            <a:ext cx="3873104" cy="2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lnSpc>
                <a:spcPct val="110000"/>
              </a:lnSpc>
              <a:spcBef>
                <a:spcPct val="0"/>
              </a:spcBef>
              <a:spcAft>
                <a:spcPct val="0"/>
              </a:spcAft>
              <a:buClr>
                <a:srgbClr val="A5A5A5"/>
              </a:buClr>
              <a:buNone/>
              <a:defRPr/>
            </a:pPr>
            <a:r>
              <a:rPr lang="en-US" altLang="en-US" sz="1200" dirty="0">
                <a:solidFill>
                  <a:srgbClr val="4472C4"/>
                </a:solidFill>
                <a:latin typeface="Calibri" panose="020F0502020204030204" pitchFamily="34" charset="0"/>
                <a:cs typeface="Calibri" panose="020F0502020204030204" pitchFamily="34" charset="0"/>
              </a:rPr>
              <a:t>Trane Training Center</a:t>
            </a:r>
          </a:p>
        </p:txBody>
      </p:sp>
      <p:pic>
        <p:nvPicPr>
          <p:cNvPr id="72708" name="Picture 16" descr="Background pattern&#10;&#10;Description automatically generated">
            <a:extLst>
              <a:ext uri="{FF2B5EF4-FFF2-40B4-BE49-F238E27FC236}">
                <a16:creationId xmlns:a16="http://schemas.microsoft.com/office/drawing/2014/main" id="{45935CE6-780C-A3B0-5B15-CBFCDDA2B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50" y="3923110"/>
            <a:ext cx="2053163" cy="12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5" descr="A close-up of a factory&#10;&#10;Description automatically generated with low confidence">
            <a:extLst>
              <a:ext uri="{FF2B5EF4-FFF2-40B4-BE49-F238E27FC236}">
                <a16:creationId xmlns:a16="http://schemas.microsoft.com/office/drawing/2014/main" id="{B49D9D2D-4DE5-08E9-7CB3-94AAECBF5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10" y="2820591"/>
            <a:ext cx="506253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F492050E-D825-5560-63A2-AD6C00A6596F}"/>
              </a:ext>
            </a:extLst>
          </p:cNvPr>
          <p:cNvSpPr/>
          <p:nvPr/>
        </p:nvSpPr>
        <p:spPr>
          <a:xfrm>
            <a:off x="4776121" y="2899760"/>
            <a:ext cx="1547082" cy="1571147"/>
          </a:xfrm>
          <a:prstGeom prst="ellipse">
            <a:avLst/>
          </a:prstGeom>
          <a:solidFill>
            <a:schemeClr val="bg1">
              <a:alpha val="20000"/>
            </a:schemeClr>
          </a:solidFill>
          <a:ln w="0" cap="flat">
            <a:noFill/>
            <a:miter lim="400000"/>
          </a:ln>
          <a:effectLst/>
          <a:sp3d/>
        </p:spPr>
        <p:style>
          <a:lnRef idx="0">
            <a:scrgbClr r="0" g="0" b="0"/>
          </a:lnRef>
          <a:fillRef idx="0">
            <a:scrgbClr r="0" g="0" b="0"/>
          </a:fillRef>
          <a:effectRef idx="0">
            <a:scrgbClr r="0" g="0" b="0"/>
          </a:effectRef>
          <a:fontRef idx="none"/>
        </p:style>
        <p:txBody>
          <a:bodyPr spcFirstLastPara="1" lIns="19050" tIns="19050" rIns="19050" bIns="19050" spcCol="38100" anchor="ctr"/>
          <a:lstStyle/>
          <a:p>
            <a:pPr algn="ctr" defTabSz="309563" hangingPunct="0">
              <a:defRPr/>
            </a:pPr>
            <a:endParaRPr lang="en-US" sz="1200">
              <a:solidFill>
                <a:srgbClr val="FFFFFF"/>
              </a:solidFill>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3466CF16-B9DF-2B98-56AB-7D699D727F77}"/>
              </a:ext>
            </a:extLst>
          </p:cNvPr>
          <p:cNvSpPr txBox="1"/>
          <p:nvPr/>
        </p:nvSpPr>
        <p:spPr>
          <a:xfrm>
            <a:off x="5632847" y="1765697"/>
            <a:ext cx="3292603" cy="3420552"/>
          </a:xfrm>
          <a:prstGeom prst="rect">
            <a:avLst/>
          </a:prstGeom>
          <a:noFill/>
        </p:spPr>
        <p:txBody>
          <a:bodyPr wrap="square">
            <a:spAutoFit/>
          </a:bodyPr>
          <a:lstStyle/>
          <a:p>
            <a:pPr defTabSz="685800">
              <a:spcAft>
                <a:spcPts val="450"/>
              </a:spcAft>
              <a:defRPr/>
            </a:pPr>
            <a:r>
              <a:rPr lang="en-US" sz="1200" b="1" dirty="0">
                <a:solidFill>
                  <a:srgbClr val="FF0000"/>
                </a:solidFill>
                <a:latin typeface="Calibri" panose="020F0502020204030204"/>
                <a:cs typeface="Calibri"/>
              </a:rPr>
              <a:t>FEATURES</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80,000 SF Building</a:t>
            </a:r>
            <a:r>
              <a:rPr lang="en-US" sz="1200" dirty="0">
                <a:solidFill>
                  <a:prstClr val="black"/>
                </a:solidFill>
                <a:latin typeface="Calibri" panose="020F0502020204030204"/>
                <a:cs typeface="Calibri"/>
              </a:rPr>
              <a:t>.</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180-Ton Air to Water Heat Pump</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Two 110-Ton Heat Recovery Chillers</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Seven Ice Storage Tanks-160 ton-hour</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Research Project--</a:t>
            </a:r>
            <a:r>
              <a:rPr lang="en-US" sz="1200" dirty="0">
                <a:solidFill>
                  <a:prstClr val="black"/>
                </a:solidFill>
                <a:latin typeface="Calibri" panose="020F0502020204030204"/>
                <a:cs typeface="Calibri"/>
              </a:rPr>
              <a:t>optimize controls, address heat recovery options</a:t>
            </a:r>
          </a:p>
          <a:p>
            <a:pPr marL="171450" indent="-171450" defTabSz="685800">
              <a:lnSpc>
                <a:spcPct val="110000"/>
              </a:lnSpc>
              <a:spcAft>
                <a:spcPts val="450"/>
              </a:spcAft>
              <a:buClr>
                <a:srgbClr val="FF0000"/>
              </a:buClr>
              <a:buFont typeface="Arial" panose="020B0604020202020204" pitchFamily="34" charset="0"/>
              <a:buChar char="•"/>
              <a:defRPr/>
            </a:pPr>
            <a:r>
              <a:rPr lang="en-US" sz="1200" dirty="0">
                <a:solidFill>
                  <a:prstClr val="black"/>
                </a:solidFill>
                <a:latin typeface="Calibri" panose="020F0502020204030204"/>
                <a:cs typeface="Calibri"/>
              </a:rPr>
              <a:t>Installed November 2023.  Mild winter.  Offering tours.  Consortium of utilities monitoring performance.</a:t>
            </a:r>
          </a:p>
          <a:p>
            <a:pPr marL="171450" indent="-171450" defTabSz="685800">
              <a:lnSpc>
                <a:spcPct val="110000"/>
              </a:lnSpc>
              <a:spcAft>
                <a:spcPts val="450"/>
              </a:spcAft>
              <a:buClr>
                <a:srgbClr val="FF0000"/>
              </a:buClr>
              <a:buFont typeface="Arial" panose="020B0604020202020204" pitchFamily="34" charset="0"/>
              <a:buChar char="•"/>
              <a:defRPr/>
            </a:pPr>
            <a:r>
              <a:rPr lang="en-US" sz="1200" b="1" dirty="0">
                <a:solidFill>
                  <a:prstClr val="black"/>
                </a:solidFill>
                <a:latin typeface="Calibri" panose="020F0502020204030204"/>
                <a:cs typeface="Calibri"/>
              </a:rPr>
              <a:t>Recruiting partners to demonstrate technology at other cold locations and accelerate decarbonization</a:t>
            </a:r>
            <a:endParaRPr lang="en-US" sz="1200" b="1" dirty="0">
              <a:solidFill>
                <a:srgbClr val="4472C4"/>
              </a:solidFill>
              <a:latin typeface="Calibri" panose="020F0502020204030204"/>
              <a:cs typeface="Calibri"/>
            </a:endParaRPr>
          </a:p>
          <a:p>
            <a:pPr marL="171450" indent="-171450" defTabSz="685800">
              <a:lnSpc>
                <a:spcPct val="110000"/>
              </a:lnSpc>
              <a:spcAft>
                <a:spcPts val="450"/>
              </a:spcAft>
              <a:buClr>
                <a:srgbClr val="A5A5A5"/>
              </a:buClr>
              <a:buFont typeface="Arial" panose="020B0604020202020204" pitchFamily="34" charset="0"/>
              <a:buChar char="•"/>
              <a:defRPr/>
            </a:pPr>
            <a:endParaRPr lang="en-US" sz="1200" dirty="0">
              <a:solidFill>
                <a:srgbClr val="4472C4"/>
              </a:solidFill>
              <a:latin typeface="Calibri" panose="020F0502020204030204"/>
              <a:cs typeface="Calibri"/>
            </a:endParaRPr>
          </a:p>
        </p:txBody>
      </p:sp>
      <p:cxnSp>
        <p:nvCxnSpPr>
          <p:cNvPr id="3" name="Straight Arrow Connector 2">
            <a:extLst>
              <a:ext uri="{FF2B5EF4-FFF2-40B4-BE49-F238E27FC236}">
                <a16:creationId xmlns:a16="http://schemas.microsoft.com/office/drawing/2014/main" id="{8C13A638-C9CE-9F88-C2EE-26397F9EFEA9}"/>
              </a:ext>
            </a:extLst>
          </p:cNvPr>
          <p:cNvCxnSpPr>
            <a:cxnSpLocks/>
          </p:cNvCxnSpPr>
          <p:nvPr/>
        </p:nvCxnSpPr>
        <p:spPr>
          <a:xfrm flipV="1">
            <a:off x="3612356" y="5130404"/>
            <a:ext cx="0" cy="3214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BA5870DD-E8D7-4EE9-F4AF-6B755BAE8A20}"/>
              </a:ext>
            </a:extLst>
          </p:cNvPr>
          <p:cNvCxnSpPr>
            <a:cxnSpLocks/>
          </p:cNvCxnSpPr>
          <p:nvPr/>
        </p:nvCxnSpPr>
        <p:spPr>
          <a:xfrm flipV="1">
            <a:off x="4681538" y="5154216"/>
            <a:ext cx="0" cy="35242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714" name="Content Placeholder 1">
            <a:extLst>
              <a:ext uri="{FF2B5EF4-FFF2-40B4-BE49-F238E27FC236}">
                <a16:creationId xmlns:a16="http://schemas.microsoft.com/office/drawing/2014/main" id="{12725444-4B68-41E3-7F21-17AE018A61E7}"/>
              </a:ext>
            </a:extLst>
          </p:cNvPr>
          <p:cNvSpPr txBox="1">
            <a:spLocks noChangeArrowheads="1"/>
          </p:cNvSpPr>
          <p:nvPr/>
        </p:nvSpPr>
        <p:spPr bwMode="auto">
          <a:xfrm>
            <a:off x="2726531" y="5501879"/>
            <a:ext cx="1277541" cy="35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685800" fontAlgn="base">
              <a:spcBef>
                <a:spcPts val="750"/>
              </a:spcBef>
              <a:spcAft>
                <a:spcPct val="0"/>
              </a:spcAft>
              <a:buNone/>
              <a:defRPr/>
            </a:pPr>
            <a:r>
              <a:rPr lang="en-US" altLang="en-US" sz="1350">
                <a:solidFill>
                  <a:srgbClr val="5E5E5E"/>
                </a:solidFill>
                <a:sym typeface="Helvetica Neue"/>
              </a:rPr>
              <a:t>Trickle Heater </a:t>
            </a:r>
          </a:p>
        </p:txBody>
      </p:sp>
      <p:sp>
        <p:nvSpPr>
          <p:cNvPr id="6" name="TextBox 5">
            <a:extLst>
              <a:ext uri="{FF2B5EF4-FFF2-40B4-BE49-F238E27FC236}">
                <a16:creationId xmlns:a16="http://schemas.microsoft.com/office/drawing/2014/main" id="{299EE7B0-AF58-951F-EDB3-4B82D58AF91F}"/>
              </a:ext>
            </a:extLst>
          </p:cNvPr>
          <p:cNvSpPr txBox="1"/>
          <p:nvPr/>
        </p:nvSpPr>
        <p:spPr>
          <a:xfrm>
            <a:off x="882254" y="5482828"/>
            <a:ext cx="1560909" cy="300082"/>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Chiller-Heaters</a:t>
            </a:r>
          </a:p>
        </p:txBody>
      </p:sp>
      <p:cxnSp>
        <p:nvCxnSpPr>
          <p:cNvPr id="15" name="Straight Arrow Connector 14">
            <a:extLst>
              <a:ext uri="{FF2B5EF4-FFF2-40B4-BE49-F238E27FC236}">
                <a16:creationId xmlns:a16="http://schemas.microsoft.com/office/drawing/2014/main" id="{335CFF2A-53AF-1226-BF00-E3DB7CE3BF7E}"/>
              </a:ext>
            </a:extLst>
          </p:cNvPr>
          <p:cNvCxnSpPr>
            <a:cxnSpLocks/>
          </p:cNvCxnSpPr>
          <p:nvPr/>
        </p:nvCxnSpPr>
        <p:spPr>
          <a:xfrm flipV="1">
            <a:off x="1803797" y="5130404"/>
            <a:ext cx="0" cy="352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D79F51-461D-85B4-60F9-2EA372DC203A}"/>
              </a:ext>
            </a:extLst>
          </p:cNvPr>
          <p:cNvSpPr txBox="1"/>
          <p:nvPr/>
        </p:nvSpPr>
        <p:spPr>
          <a:xfrm>
            <a:off x="654844" y="2564606"/>
            <a:ext cx="1560910" cy="300082"/>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AWHPs</a:t>
            </a:r>
          </a:p>
        </p:txBody>
      </p:sp>
      <p:cxnSp>
        <p:nvCxnSpPr>
          <p:cNvPr id="19" name="Straight Arrow Connector 18">
            <a:extLst>
              <a:ext uri="{FF2B5EF4-FFF2-40B4-BE49-F238E27FC236}">
                <a16:creationId xmlns:a16="http://schemas.microsoft.com/office/drawing/2014/main" id="{835389A3-0227-6939-366A-290DFDBA2591}"/>
              </a:ext>
            </a:extLst>
          </p:cNvPr>
          <p:cNvCxnSpPr>
            <a:cxnSpLocks/>
          </p:cNvCxnSpPr>
          <p:nvPr/>
        </p:nvCxnSpPr>
        <p:spPr>
          <a:xfrm>
            <a:off x="1471613" y="2774157"/>
            <a:ext cx="64294" cy="2083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B1A95C-E43A-76E6-7508-E5E1BD1212EB}"/>
              </a:ext>
            </a:extLst>
          </p:cNvPr>
          <p:cNvSpPr txBox="1"/>
          <p:nvPr/>
        </p:nvSpPr>
        <p:spPr>
          <a:xfrm>
            <a:off x="4026694" y="5443537"/>
            <a:ext cx="1560910" cy="507831"/>
          </a:xfrm>
          <a:prstGeom prst="rect">
            <a:avLst/>
          </a:prstGeom>
          <a:noFill/>
        </p:spPr>
        <p:txBody>
          <a:bodyPr>
            <a:spAutoFit/>
          </a:bodyPr>
          <a:lstStyle/>
          <a:p>
            <a:pPr algn="ctr" defTabSz="914354" hangingPunct="0">
              <a:defRPr/>
            </a:pPr>
            <a:r>
              <a:rPr lang="en-US" sz="1350" kern="0">
                <a:solidFill>
                  <a:srgbClr val="5E5E5E"/>
                </a:solidFill>
                <a:latin typeface="Arial" panose="020B0604020202020204"/>
                <a:sym typeface="Helvetica Neue"/>
              </a:rPr>
              <a:t>Thermal Energy Storage</a:t>
            </a:r>
          </a:p>
        </p:txBody>
      </p:sp>
    </p:spTree>
    <p:extLst>
      <p:ext uri="{BB962C8B-B14F-4D97-AF65-F5344CB8AC3E}">
        <p14:creationId xmlns:p14="http://schemas.microsoft.com/office/powerpoint/2010/main" val="3525023121"/>
      </p:ext>
    </p:extLst>
  </p:cSld>
  <p:clrMapOvr>
    <a:masterClrMapping/>
  </p:clrMapOvr>
  <p:transition spd="slow" advClick="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362"/>
            <a:ext cx="8229600" cy="1601787"/>
          </a:xfrm>
        </p:spPr>
        <p:txBody>
          <a:bodyPr>
            <a:normAutofit/>
          </a:bodyPr>
          <a:lstStyle/>
          <a:p>
            <a:r>
              <a:rPr lang="en-US" sz="8000" b="1" u="sng" dirty="0">
                <a:solidFill>
                  <a:schemeClr val="tx1"/>
                </a:solidFill>
              </a:rPr>
              <a:t>Thank You!</a:t>
            </a:r>
            <a:endParaRPr sz="8000" b="1" u="sng" dirty="0">
              <a:solidFill>
                <a:schemeClr val="tx1"/>
              </a:solidFill>
            </a:endParaRPr>
          </a:p>
        </p:txBody>
      </p:sp>
      <p:sp>
        <p:nvSpPr>
          <p:cNvPr id="3" name="Content Placeholder 2"/>
          <p:cNvSpPr>
            <a:spLocks noGrp="1"/>
          </p:cNvSpPr>
          <p:nvPr>
            <p:ph idx="1"/>
          </p:nvPr>
        </p:nvSpPr>
        <p:spPr>
          <a:xfrm>
            <a:off x="457200" y="2809875"/>
            <a:ext cx="8229600" cy="1143001"/>
          </a:xfrm>
        </p:spPr>
        <p:txBody>
          <a:bodyPr>
            <a:normAutofit/>
          </a:bodyPr>
          <a:lstStyle/>
          <a:p>
            <a:pPr marL="0" indent="0" algn="ctr">
              <a:buNone/>
            </a:pPr>
            <a:r>
              <a:rPr lang="en-US" sz="6600" b="1" dirty="0">
                <a:solidFill>
                  <a:schemeClr val="tx1"/>
                </a:solidFill>
              </a:rPr>
              <a:t>Questions?</a:t>
            </a:r>
            <a:endParaRPr sz="6600" b="1" dirty="0">
              <a:solidFill>
                <a:schemeClr val="tx1"/>
              </a:solidFill>
            </a:endParaRPr>
          </a:p>
        </p:txBody>
      </p:sp>
      <p:sp>
        <p:nvSpPr>
          <p:cNvPr id="6" name="Rectangle 5">
            <a:extLst>
              <a:ext uri="{FF2B5EF4-FFF2-40B4-BE49-F238E27FC236}">
                <a16:creationId xmlns:a16="http://schemas.microsoft.com/office/drawing/2014/main" id="{B444C0BD-24B0-7C27-F49F-46DFB1483181}"/>
              </a:ext>
            </a:extLst>
          </p:cNvPr>
          <p:cNvSpPr/>
          <p:nvPr/>
        </p:nvSpPr>
        <p:spPr>
          <a:xfrm>
            <a:off x="168676" y="168676"/>
            <a:ext cx="8814611" cy="6552799"/>
          </a:xfrm>
          <a:prstGeom prst="rect">
            <a:avLst/>
          </a:prstGeom>
          <a:noFill/>
          <a:ln w="76200">
            <a:solidFill>
              <a:schemeClr val="tx2"/>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E99FD150-962C-9E34-12A0-EA63FD153CAB}"/>
              </a:ext>
            </a:extLst>
          </p:cNvPr>
          <p:cNvPicPr>
            <a:picLocks noChangeAspect="1"/>
          </p:cNvPicPr>
          <p:nvPr/>
        </p:nvPicPr>
        <p:blipFill>
          <a:blip r:embed="rId3"/>
          <a:stretch>
            <a:fillRect/>
          </a:stretch>
        </p:blipFill>
        <p:spPr>
          <a:xfrm>
            <a:off x="6886575" y="6176484"/>
            <a:ext cx="2187433" cy="653562"/>
          </a:xfrm>
          <a:prstGeom prst="rect">
            <a:avLst/>
          </a:prstGeom>
        </p:spPr>
      </p:pic>
      <p:pic>
        <p:nvPicPr>
          <p:cNvPr id="4" name="Picture 3" descr="A blue and red logo&#10;&#10;Description automatically generated">
            <a:extLst>
              <a:ext uri="{FF2B5EF4-FFF2-40B4-BE49-F238E27FC236}">
                <a16:creationId xmlns:a16="http://schemas.microsoft.com/office/drawing/2014/main" id="{A89C63A1-7488-48CA-4564-87F73B2C45B7}"/>
              </a:ext>
            </a:extLst>
          </p:cNvPr>
          <p:cNvPicPr>
            <a:picLocks noChangeAspect="1"/>
          </p:cNvPicPr>
          <p:nvPr/>
        </p:nvPicPr>
        <p:blipFill>
          <a:blip r:embed="rId3"/>
          <a:stretch>
            <a:fillRect/>
          </a:stretch>
        </p:blipFill>
        <p:spPr>
          <a:xfrm>
            <a:off x="1439933" y="4774753"/>
            <a:ext cx="2187433" cy="653562"/>
          </a:xfrm>
          <a:prstGeom prst="rect">
            <a:avLst/>
          </a:prstGeom>
          <a:noFill/>
        </p:spPr>
      </p:pic>
      <p:pic>
        <p:nvPicPr>
          <p:cNvPr id="5" name="Picture 4">
            <a:extLst>
              <a:ext uri="{FF2B5EF4-FFF2-40B4-BE49-F238E27FC236}">
                <a16:creationId xmlns:a16="http://schemas.microsoft.com/office/drawing/2014/main" id="{FC400399-A894-F265-0324-86A8D0B25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013" y="4771132"/>
            <a:ext cx="1952672" cy="652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7EA7-135F-9652-5438-FDE68D730361}"/>
              </a:ext>
            </a:extLst>
          </p:cNvPr>
          <p:cNvSpPr>
            <a:spLocks noGrp="1"/>
          </p:cNvSpPr>
          <p:nvPr>
            <p:ph type="title"/>
          </p:nvPr>
        </p:nvSpPr>
        <p:spPr>
          <a:xfrm>
            <a:off x="457200" y="417471"/>
            <a:ext cx="8229600" cy="819192"/>
          </a:xfrm>
        </p:spPr>
        <p:txBody>
          <a:bodyPr/>
          <a:lstStyle/>
          <a:p>
            <a:r>
              <a:rPr lang="en-US" b="1" u="sng" dirty="0"/>
              <a:t>What is “Net Zero Energy”</a:t>
            </a:r>
          </a:p>
        </p:txBody>
      </p:sp>
      <p:sp>
        <p:nvSpPr>
          <p:cNvPr id="3" name="Content Placeholder 2">
            <a:extLst>
              <a:ext uri="{FF2B5EF4-FFF2-40B4-BE49-F238E27FC236}">
                <a16:creationId xmlns:a16="http://schemas.microsoft.com/office/drawing/2014/main" id="{C25BB647-6AF5-81AF-0CBD-14402DA017CC}"/>
              </a:ext>
            </a:extLst>
          </p:cNvPr>
          <p:cNvSpPr>
            <a:spLocks noGrp="1"/>
          </p:cNvSpPr>
          <p:nvPr>
            <p:ph idx="1"/>
          </p:nvPr>
        </p:nvSpPr>
        <p:spPr>
          <a:xfrm>
            <a:off x="457200" y="2371725"/>
            <a:ext cx="6200775" cy="3754438"/>
          </a:xfrm>
        </p:spPr>
        <p:txBody>
          <a:bodyPr>
            <a:normAutofit fontScale="92500" lnSpcReduction="10000"/>
          </a:bodyPr>
          <a:lstStyle/>
          <a:p>
            <a:r>
              <a:rPr lang="en-US" dirty="0"/>
              <a:t>Different than “Net Zero Emissions”</a:t>
            </a:r>
          </a:p>
          <a:p>
            <a:pPr lvl="1"/>
            <a:r>
              <a:rPr lang="en-US" dirty="0"/>
              <a:t>Carbon or GHG:  Scope 1, 2, and 3</a:t>
            </a:r>
          </a:p>
          <a:p>
            <a:pPr lvl="1"/>
            <a:endParaRPr lang="en-US" dirty="0"/>
          </a:p>
          <a:p>
            <a:r>
              <a:rPr lang="en-US" dirty="0"/>
              <a:t>How to make an existing building Net Zero Energy:</a:t>
            </a:r>
          </a:p>
          <a:p>
            <a:pPr marL="971550" lvl="1" indent="-514350">
              <a:buFont typeface="+mj-lt"/>
              <a:buAutoNum type="arabicPeriod"/>
            </a:pPr>
            <a:r>
              <a:rPr lang="en-US" dirty="0"/>
              <a:t>Maximize efficiency</a:t>
            </a:r>
          </a:p>
          <a:p>
            <a:pPr marL="971550" lvl="1" indent="-514350">
              <a:buFont typeface="+mj-lt"/>
              <a:buAutoNum type="arabicPeriod"/>
            </a:pPr>
            <a:r>
              <a:rPr lang="en-US" dirty="0"/>
              <a:t>Electrify</a:t>
            </a:r>
          </a:p>
          <a:p>
            <a:pPr marL="971550" lvl="1" indent="-514350">
              <a:buFont typeface="+mj-lt"/>
              <a:buAutoNum type="arabicPeriod"/>
            </a:pPr>
            <a:r>
              <a:rPr lang="en-US" dirty="0"/>
              <a:t>Offset what’s left with renewables</a:t>
            </a:r>
          </a:p>
        </p:txBody>
      </p:sp>
      <p:pic>
        <p:nvPicPr>
          <p:cNvPr id="5" name="Picture 4">
            <a:extLst>
              <a:ext uri="{FF2B5EF4-FFF2-40B4-BE49-F238E27FC236}">
                <a16:creationId xmlns:a16="http://schemas.microsoft.com/office/drawing/2014/main" id="{4E8F231C-3559-146C-75CD-5F79D83B3148}"/>
              </a:ext>
            </a:extLst>
          </p:cNvPr>
          <p:cNvPicPr>
            <a:picLocks noChangeAspect="1"/>
          </p:cNvPicPr>
          <p:nvPr/>
        </p:nvPicPr>
        <p:blipFill>
          <a:blip r:embed="rId3"/>
          <a:stretch>
            <a:fillRect/>
          </a:stretch>
        </p:blipFill>
        <p:spPr>
          <a:xfrm>
            <a:off x="806256" y="1360488"/>
            <a:ext cx="7531487" cy="819192"/>
          </a:xfrm>
          <a:prstGeom prst="rect">
            <a:avLst/>
          </a:prstGeom>
          <a:effectLst>
            <a:innerShdw blurRad="63500" dist="50800" dir="2700000">
              <a:prstClr val="black">
                <a:alpha val="50000"/>
              </a:prstClr>
            </a:innerShdw>
          </a:effectLst>
        </p:spPr>
      </p:pic>
      <p:sp>
        <p:nvSpPr>
          <p:cNvPr id="6" name="Rectangle 5">
            <a:extLst>
              <a:ext uri="{FF2B5EF4-FFF2-40B4-BE49-F238E27FC236}">
                <a16:creationId xmlns:a16="http://schemas.microsoft.com/office/drawing/2014/main" id="{A2EEF108-93B0-00F7-25E6-EA2B274E8459}"/>
              </a:ext>
            </a:extLst>
          </p:cNvPr>
          <p:cNvSpPr/>
          <p:nvPr/>
        </p:nvSpPr>
        <p:spPr>
          <a:xfrm>
            <a:off x="1362075" y="4657725"/>
            <a:ext cx="3076575" cy="428625"/>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ransmission tower at night">
            <a:extLst>
              <a:ext uri="{FF2B5EF4-FFF2-40B4-BE49-F238E27FC236}">
                <a16:creationId xmlns:a16="http://schemas.microsoft.com/office/drawing/2014/main" id="{25EC3D2C-B781-4F00-F173-6E43014AD6D3}"/>
              </a:ext>
            </a:extLst>
          </p:cNvPr>
          <p:cNvPicPr>
            <a:picLocks noChangeAspect="1"/>
          </p:cNvPicPr>
          <p:nvPr/>
        </p:nvPicPr>
        <p:blipFill rotWithShape="1">
          <a:blip r:embed="rId4"/>
          <a:srcRect l="32577" t="33959" r="26974"/>
          <a:stretch/>
        </p:blipFill>
        <p:spPr>
          <a:xfrm>
            <a:off x="6207903" y="2855955"/>
            <a:ext cx="2593198" cy="2768557"/>
          </a:xfrm>
          <a:prstGeom prst="rect">
            <a:avLst/>
          </a:prstGeom>
          <a:ln w="44450">
            <a:solidFill>
              <a:schemeClr val="tx2"/>
            </a:solidFill>
          </a:ln>
        </p:spPr>
      </p:pic>
    </p:spTree>
    <p:extLst>
      <p:ext uri="{BB962C8B-B14F-4D97-AF65-F5344CB8AC3E}">
        <p14:creationId xmlns:p14="http://schemas.microsoft.com/office/powerpoint/2010/main" val="210484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tx1"/>
                </a:solidFill>
              </a:rPr>
              <a:t>Types of </a:t>
            </a:r>
            <a:r>
              <a:rPr b="1" u="sng" dirty="0">
                <a:solidFill>
                  <a:schemeClr val="tx1"/>
                </a:solidFill>
              </a:rPr>
              <a:t>Energy Audit</a:t>
            </a:r>
            <a:r>
              <a:rPr lang="en-US" b="1" u="sng" dirty="0">
                <a:solidFill>
                  <a:schemeClr val="tx1"/>
                </a:solidFill>
              </a:rPr>
              <a:t>s</a:t>
            </a:r>
            <a:endParaRPr b="1" u="sng" dirty="0">
              <a:solidFill>
                <a:schemeClr val="tx1"/>
              </a:solidFill>
            </a:endParaRPr>
          </a:p>
        </p:txBody>
      </p:sp>
      <p:sp>
        <p:nvSpPr>
          <p:cNvPr id="3" name="Content Placeholder 2"/>
          <p:cNvSpPr>
            <a:spLocks noGrp="1"/>
          </p:cNvSpPr>
          <p:nvPr>
            <p:ph idx="1"/>
          </p:nvPr>
        </p:nvSpPr>
        <p:spPr>
          <a:xfrm>
            <a:off x="457200" y="1628776"/>
            <a:ext cx="6236611" cy="2392919"/>
          </a:xfrm>
        </p:spPr>
        <p:txBody>
          <a:bodyPr>
            <a:normAutofit fontScale="92500" lnSpcReduction="10000"/>
          </a:bodyPr>
          <a:lstStyle/>
          <a:p>
            <a:r>
              <a:rPr dirty="0">
                <a:solidFill>
                  <a:schemeClr val="tx1"/>
                </a:solidFill>
              </a:rPr>
              <a:t>ASHRAE </a:t>
            </a:r>
            <a:r>
              <a:rPr lang="en-US" dirty="0">
                <a:solidFill>
                  <a:schemeClr val="tx1"/>
                </a:solidFill>
              </a:rPr>
              <a:t>Standard 211</a:t>
            </a:r>
          </a:p>
          <a:p>
            <a:pPr lvl="1"/>
            <a:r>
              <a:rPr dirty="0">
                <a:solidFill>
                  <a:schemeClr val="tx1"/>
                </a:solidFill>
              </a:rPr>
              <a:t>Definitions: Levels 1, 2, and 3</a:t>
            </a:r>
          </a:p>
          <a:p>
            <a:r>
              <a:rPr dirty="0">
                <a:solidFill>
                  <a:schemeClr val="tx1"/>
                </a:solidFill>
              </a:rPr>
              <a:t>Why Level 2? – </a:t>
            </a:r>
            <a:r>
              <a:rPr dirty="0">
                <a:solidFill>
                  <a:srgbClr val="FF0000"/>
                </a:solidFill>
              </a:rPr>
              <a:t>Optimal Value</a:t>
            </a:r>
            <a:endParaRPr lang="en-US" dirty="0">
              <a:solidFill>
                <a:srgbClr val="FF0000"/>
              </a:solidFill>
            </a:endParaRPr>
          </a:p>
          <a:p>
            <a:pPr marL="400050" lvl="1" indent="0" defTabSz="914400" eaLnBrk="0" fontAlgn="base" hangingPunct="0">
              <a:spcBef>
                <a:spcPct val="0"/>
              </a:spcBef>
              <a:spcAft>
                <a:spcPct val="0"/>
              </a:spcAft>
              <a:buFontTx/>
              <a:buChar char="•"/>
            </a:pPr>
            <a:r>
              <a:rPr lang="en-US" altLang="en-US" sz="2400" dirty="0"/>
              <a:t>Comprehensive energy savings identification</a:t>
            </a:r>
          </a:p>
          <a:p>
            <a:pPr marL="400050" lvl="1" indent="0" defTabSz="914400" eaLnBrk="0" fontAlgn="base" hangingPunct="0">
              <a:spcBef>
                <a:spcPct val="0"/>
              </a:spcBef>
              <a:spcAft>
                <a:spcPct val="0"/>
              </a:spcAft>
              <a:buFontTx/>
              <a:buChar char="•"/>
            </a:pPr>
            <a:r>
              <a:rPr lang="en-US" altLang="en-US" sz="2400" dirty="0"/>
              <a:t>Detailed budgetary financial analysis and ROI</a:t>
            </a:r>
          </a:p>
          <a:p>
            <a:pPr marL="400050" lvl="1" indent="0" defTabSz="914400" eaLnBrk="0" fontAlgn="base" hangingPunct="0">
              <a:spcBef>
                <a:spcPct val="0"/>
              </a:spcBef>
              <a:spcAft>
                <a:spcPct val="0"/>
              </a:spcAft>
              <a:buFontTx/>
              <a:buChar char="•"/>
            </a:pPr>
            <a:r>
              <a:rPr lang="en-US" altLang="en-US" sz="2400" dirty="0"/>
              <a:t>Actionable recommendations for improvements </a:t>
            </a:r>
          </a:p>
          <a:p>
            <a:pPr lvl="1"/>
            <a:endParaRPr dirty="0">
              <a:solidFill>
                <a:schemeClr val="tx1"/>
              </a:solidFill>
            </a:endParaRPr>
          </a:p>
        </p:txBody>
      </p:sp>
      <p:sp>
        <p:nvSpPr>
          <p:cNvPr id="6" name="Rectangle 5">
            <a:extLst>
              <a:ext uri="{FF2B5EF4-FFF2-40B4-BE49-F238E27FC236}">
                <a16:creationId xmlns:a16="http://schemas.microsoft.com/office/drawing/2014/main" id="{532FBF1E-E688-A378-0306-2A6467AF0F99}"/>
              </a:ext>
            </a:extLst>
          </p:cNvPr>
          <p:cNvSpPr/>
          <p:nvPr/>
        </p:nvSpPr>
        <p:spPr>
          <a:xfrm>
            <a:off x="168676" y="168676"/>
            <a:ext cx="8814611" cy="6552799"/>
          </a:xfrm>
          <a:prstGeom prst="rect">
            <a:avLst/>
          </a:prstGeom>
          <a:noFill/>
          <a:ln w="76200">
            <a:solidFill>
              <a:schemeClr val="tx2"/>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5F9BD375-9F1D-AC41-71F1-861BF2875252}"/>
              </a:ext>
            </a:extLst>
          </p:cNvPr>
          <p:cNvPicPr>
            <a:picLocks noChangeAspect="1"/>
          </p:cNvPicPr>
          <p:nvPr/>
        </p:nvPicPr>
        <p:blipFill>
          <a:blip r:embed="rId3"/>
          <a:stretch>
            <a:fillRect/>
          </a:stretch>
        </p:blipFill>
        <p:spPr>
          <a:xfrm>
            <a:off x="6886575" y="6176484"/>
            <a:ext cx="2187433" cy="653562"/>
          </a:xfrm>
          <a:prstGeom prst="rect">
            <a:avLst/>
          </a:prstGeom>
        </p:spPr>
      </p:pic>
      <p:pic>
        <p:nvPicPr>
          <p:cNvPr id="5" name="Picture 4">
            <a:extLst>
              <a:ext uri="{FF2B5EF4-FFF2-40B4-BE49-F238E27FC236}">
                <a16:creationId xmlns:a16="http://schemas.microsoft.com/office/drawing/2014/main" id="{F8035E64-8271-9EF3-264E-0E510500E4B1}"/>
              </a:ext>
            </a:extLst>
          </p:cNvPr>
          <p:cNvPicPr>
            <a:picLocks noChangeAspect="1"/>
          </p:cNvPicPr>
          <p:nvPr/>
        </p:nvPicPr>
        <p:blipFill rotWithShape="1">
          <a:blip r:embed="rId4"/>
          <a:srcRect l="4742" t="3040" r="2073" b="2989"/>
          <a:stretch/>
        </p:blipFill>
        <p:spPr>
          <a:xfrm>
            <a:off x="6760486" y="1600200"/>
            <a:ext cx="2038350" cy="2686450"/>
          </a:xfrm>
          <a:prstGeom prst="rect">
            <a:avLst/>
          </a:prstGeom>
          <a:ln w="50800">
            <a:solidFill>
              <a:schemeClr val="tx2"/>
            </a:solidFill>
          </a:ln>
        </p:spPr>
      </p:pic>
      <p:pic>
        <p:nvPicPr>
          <p:cNvPr id="9" name="Picture 8" descr="A diagram of energy-use analysis&#10;&#10;Description automatically generated">
            <a:extLst>
              <a:ext uri="{FF2B5EF4-FFF2-40B4-BE49-F238E27FC236}">
                <a16:creationId xmlns:a16="http://schemas.microsoft.com/office/drawing/2014/main" id="{EF48D174-F76E-94B7-5145-D9B6AD3C4BA7}"/>
              </a:ext>
            </a:extLst>
          </p:cNvPr>
          <p:cNvPicPr>
            <a:picLocks noChangeAspect="1"/>
          </p:cNvPicPr>
          <p:nvPr/>
        </p:nvPicPr>
        <p:blipFill>
          <a:blip r:embed="rId5"/>
          <a:stretch>
            <a:fillRect/>
          </a:stretch>
        </p:blipFill>
        <p:spPr>
          <a:xfrm>
            <a:off x="1600199" y="4040745"/>
            <a:ext cx="4314825" cy="2466417"/>
          </a:xfrm>
          <a:prstGeom prst="rect">
            <a:avLst/>
          </a:prstGeom>
          <a:ln w="50800">
            <a:solidFill>
              <a:schemeClr val="tx2"/>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874E-D4F7-4162-4380-B3C046776045}"/>
              </a:ext>
            </a:extLst>
          </p:cNvPr>
          <p:cNvSpPr>
            <a:spLocks noGrp="1"/>
          </p:cNvSpPr>
          <p:nvPr>
            <p:ph type="title"/>
          </p:nvPr>
        </p:nvSpPr>
        <p:spPr/>
        <p:txBody>
          <a:bodyPr/>
          <a:lstStyle/>
          <a:p>
            <a:r>
              <a:rPr lang="en-US" b="1" u="sng" dirty="0"/>
              <a:t>Benchmark First!!!</a:t>
            </a:r>
          </a:p>
        </p:txBody>
      </p:sp>
      <p:pic>
        <p:nvPicPr>
          <p:cNvPr id="1026" name="Picture 2" descr="ENERGY STAR Portfolio Manager logo">
            <a:extLst>
              <a:ext uri="{FF2B5EF4-FFF2-40B4-BE49-F238E27FC236}">
                <a16:creationId xmlns:a16="http://schemas.microsoft.com/office/drawing/2014/main" id="{55CED384-B437-B880-3571-51E7CB585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5557095"/>
            <a:ext cx="4429125" cy="89524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5CE70B9-F73C-A339-E15D-02D4460DA908}"/>
              </a:ext>
            </a:extLst>
          </p:cNvPr>
          <p:cNvSpPr txBox="1">
            <a:spLocks/>
          </p:cNvSpPr>
          <p:nvPr/>
        </p:nvSpPr>
        <p:spPr>
          <a:xfrm>
            <a:off x="381000" y="1771650"/>
            <a:ext cx="4219574" cy="317145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u="sng" dirty="0"/>
              <a:t>Energy Star Portfolio Manager Benefits:</a:t>
            </a:r>
          </a:p>
          <a:p>
            <a:r>
              <a:rPr lang="en-US" sz="2400" dirty="0"/>
              <a:t>Free to use</a:t>
            </a:r>
          </a:p>
          <a:p>
            <a:r>
              <a:rPr lang="en-US" sz="2400" dirty="0"/>
              <a:t>Weather normalized usage</a:t>
            </a:r>
          </a:p>
          <a:p>
            <a:r>
              <a:rPr lang="en-US" sz="2400" dirty="0"/>
              <a:t>Large database of buildings</a:t>
            </a:r>
          </a:p>
          <a:p>
            <a:r>
              <a:rPr lang="en-US" sz="2400" dirty="0"/>
              <a:t>Actively supported, maintained, and improved</a:t>
            </a:r>
          </a:p>
          <a:p>
            <a:r>
              <a:rPr lang="en-US" sz="2400" dirty="0"/>
              <a:t>Low time commitment</a:t>
            </a:r>
          </a:p>
        </p:txBody>
      </p:sp>
      <p:graphicFrame>
        <p:nvGraphicFramePr>
          <p:cNvPr id="5" name="Chart 4">
            <a:extLst>
              <a:ext uri="{FF2B5EF4-FFF2-40B4-BE49-F238E27FC236}">
                <a16:creationId xmlns:a16="http://schemas.microsoft.com/office/drawing/2014/main" id="{0282FCA5-F465-A055-0753-863B902DC039}"/>
              </a:ext>
            </a:extLst>
          </p:cNvPr>
          <p:cNvGraphicFramePr>
            <a:graphicFrameLocks/>
          </p:cNvGraphicFramePr>
          <p:nvPr>
            <p:extLst>
              <p:ext uri="{D42A27DB-BD31-4B8C-83A1-F6EECF244321}">
                <p14:modId xmlns:p14="http://schemas.microsoft.com/office/powerpoint/2010/main" val="501427390"/>
              </p:ext>
            </p:extLst>
          </p:nvPr>
        </p:nvGraphicFramePr>
        <p:xfrm>
          <a:off x="4600574" y="1771650"/>
          <a:ext cx="4114799" cy="31714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144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572"/>
            <a:ext cx="8229600" cy="774315"/>
          </a:xfrm>
        </p:spPr>
        <p:txBody>
          <a:bodyPr/>
          <a:lstStyle/>
          <a:p>
            <a:r>
              <a:rPr b="1" u="sng" dirty="0">
                <a:solidFill>
                  <a:schemeClr val="tx1"/>
                </a:solidFill>
              </a:rPr>
              <a:t>The </a:t>
            </a:r>
            <a:r>
              <a:rPr lang="en-US" b="1" u="sng" dirty="0">
                <a:solidFill>
                  <a:schemeClr val="tx1"/>
                </a:solidFill>
              </a:rPr>
              <a:t>Level 2 </a:t>
            </a:r>
            <a:r>
              <a:rPr b="1" u="sng" dirty="0">
                <a:solidFill>
                  <a:schemeClr val="tx1"/>
                </a:solidFill>
              </a:rPr>
              <a:t>Energy Audit Process</a:t>
            </a:r>
          </a:p>
        </p:txBody>
      </p:sp>
      <p:sp>
        <p:nvSpPr>
          <p:cNvPr id="6" name="Rectangle 5">
            <a:extLst>
              <a:ext uri="{FF2B5EF4-FFF2-40B4-BE49-F238E27FC236}">
                <a16:creationId xmlns:a16="http://schemas.microsoft.com/office/drawing/2014/main" id="{362EC398-A2D1-AB87-76BB-749D36A60302}"/>
              </a:ext>
            </a:extLst>
          </p:cNvPr>
          <p:cNvSpPr/>
          <p:nvPr/>
        </p:nvSpPr>
        <p:spPr>
          <a:xfrm>
            <a:off x="168676" y="168676"/>
            <a:ext cx="8814611" cy="6552799"/>
          </a:xfrm>
          <a:prstGeom prst="rect">
            <a:avLst/>
          </a:prstGeom>
          <a:noFill/>
          <a:ln w="76200">
            <a:solidFill>
              <a:schemeClr val="tx2"/>
            </a:solidFill>
            <a:round/>
            <a:extLst>
              <a:ext uri="{C807C97D-BFC1-408E-A445-0C87EB9F89A2}">
                <ask:lineSketchStyleProps xmlns:ask="http://schemas.microsoft.com/office/drawing/2018/sketchyshapes" sd="1219033472">
                  <a:custGeom>
                    <a:avLst/>
                    <a:gdLst>
                      <a:gd name="connsiteX0" fmla="*/ 0 w 8814611"/>
                      <a:gd name="connsiteY0" fmla="*/ 0 h 6552799"/>
                      <a:gd name="connsiteX1" fmla="*/ 8814611 w 8814611"/>
                      <a:gd name="connsiteY1" fmla="*/ 0 h 6552799"/>
                      <a:gd name="connsiteX2" fmla="*/ 8814611 w 8814611"/>
                      <a:gd name="connsiteY2" fmla="*/ 6552799 h 6552799"/>
                      <a:gd name="connsiteX3" fmla="*/ 0 w 8814611"/>
                      <a:gd name="connsiteY3" fmla="*/ 6552799 h 6552799"/>
                      <a:gd name="connsiteX4" fmla="*/ 0 w 8814611"/>
                      <a:gd name="connsiteY4" fmla="*/ 0 h 655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611" h="6552799" extrusionOk="0">
                        <a:moveTo>
                          <a:pt x="0" y="0"/>
                        </a:moveTo>
                        <a:cubicBezTo>
                          <a:pt x="2211475" y="118645"/>
                          <a:pt x="5947270" y="116012"/>
                          <a:pt x="8814611" y="0"/>
                        </a:cubicBezTo>
                        <a:cubicBezTo>
                          <a:pt x="8681729" y="1849137"/>
                          <a:pt x="8899562" y="3751690"/>
                          <a:pt x="8814611" y="6552799"/>
                        </a:cubicBezTo>
                        <a:cubicBezTo>
                          <a:pt x="6807641" y="6687399"/>
                          <a:pt x="1310159" y="6395603"/>
                          <a:pt x="0" y="6552799"/>
                        </a:cubicBezTo>
                        <a:cubicBezTo>
                          <a:pt x="-20187" y="3967486"/>
                          <a:pt x="-152480" y="1185043"/>
                          <a:pt x="0" y="0"/>
                        </a:cubicBezTo>
                        <a:close/>
                      </a:path>
                    </a:pathLst>
                  </a:custGeom>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blue and red logo&#10;&#10;Description automatically generated">
            <a:extLst>
              <a:ext uri="{FF2B5EF4-FFF2-40B4-BE49-F238E27FC236}">
                <a16:creationId xmlns:a16="http://schemas.microsoft.com/office/drawing/2014/main" id="{C1B08ADD-4157-E792-EE75-732D33C5A334}"/>
              </a:ext>
            </a:extLst>
          </p:cNvPr>
          <p:cNvPicPr>
            <a:picLocks noChangeAspect="1"/>
          </p:cNvPicPr>
          <p:nvPr/>
        </p:nvPicPr>
        <p:blipFill>
          <a:blip r:embed="rId2"/>
          <a:stretch>
            <a:fillRect/>
          </a:stretch>
        </p:blipFill>
        <p:spPr>
          <a:xfrm>
            <a:off x="6886575" y="6176484"/>
            <a:ext cx="2187433" cy="653562"/>
          </a:xfrm>
          <a:prstGeom prst="rect">
            <a:avLst/>
          </a:prstGeom>
        </p:spPr>
      </p:pic>
      <p:pic>
        <p:nvPicPr>
          <p:cNvPr id="13" name="Picture 12">
            <a:extLst>
              <a:ext uri="{FF2B5EF4-FFF2-40B4-BE49-F238E27FC236}">
                <a16:creationId xmlns:a16="http://schemas.microsoft.com/office/drawing/2014/main" id="{89E7ACF0-0D9F-67DA-D056-84A8ADFFA4D0}"/>
              </a:ext>
            </a:extLst>
          </p:cNvPr>
          <p:cNvPicPr>
            <a:picLocks noChangeAspect="1"/>
          </p:cNvPicPr>
          <p:nvPr/>
        </p:nvPicPr>
        <p:blipFill>
          <a:blip r:embed="rId3"/>
          <a:stretch>
            <a:fillRect/>
          </a:stretch>
        </p:blipFill>
        <p:spPr>
          <a:xfrm>
            <a:off x="1125377" y="1264514"/>
            <a:ext cx="6893246" cy="4835770"/>
          </a:xfrm>
          <a:prstGeom prst="rect">
            <a:avLst/>
          </a:prstGeom>
          <a:ln w="50800">
            <a:solidFill>
              <a:schemeClr val="tx2"/>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3E8C-A908-56A3-3DF3-CBC76349CB6B}"/>
              </a:ext>
            </a:extLst>
          </p:cNvPr>
          <p:cNvSpPr>
            <a:spLocks noGrp="1"/>
          </p:cNvSpPr>
          <p:nvPr>
            <p:ph type="title"/>
          </p:nvPr>
        </p:nvSpPr>
        <p:spPr>
          <a:xfrm>
            <a:off x="457200" y="274638"/>
            <a:ext cx="8229600" cy="1143000"/>
          </a:xfrm>
        </p:spPr>
        <p:txBody>
          <a:bodyPr anchor="ctr">
            <a:normAutofit/>
          </a:bodyPr>
          <a:lstStyle/>
          <a:p>
            <a:r>
              <a:rPr lang="en-US" b="1" u="sng" dirty="0"/>
              <a:t>How to Maximize Energy Audits</a:t>
            </a:r>
          </a:p>
        </p:txBody>
      </p:sp>
      <p:pic>
        <p:nvPicPr>
          <p:cNvPr id="7" name="Picture 6" descr="A black arrow with a white background&#10;&#10;Description automatically generated">
            <a:extLst>
              <a:ext uri="{FF2B5EF4-FFF2-40B4-BE49-F238E27FC236}">
                <a16:creationId xmlns:a16="http://schemas.microsoft.com/office/drawing/2014/main" id="{0512A05F-6ED8-9547-1113-70434FEC82D3}"/>
              </a:ext>
            </a:extLst>
          </p:cNvPr>
          <p:cNvPicPr>
            <a:picLocks noChangeAspect="1"/>
          </p:cNvPicPr>
          <p:nvPr/>
        </p:nvPicPr>
        <p:blipFill>
          <a:blip r:embed="rId2"/>
          <a:stretch>
            <a:fillRect/>
          </a:stretch>
        </p:blipFill>
        <p:spPr>
          <a:xfrm>
            <a:off x="457200" y="1720056"/>
            <a:ext cx="4038600" cy="4038600"/>
          </a:xfrm>
          <a:prstGeom prst="rect">
            <a:avLst/>
          </a:prstGeom>
          <a:noFill/>
          <a:ln w="50800">
            <a:solidFill>
              <a:schemeClr val="tx2"/>
            </a:solidFill>
          </a:ln>
        </p:spPr>
      </p:pic>
      <p:sp>
        <p:nvSpPr>
          <p:cNvPr id="3" name="Content Placeholder 2">
            <a:extLst>
              <a:ext uri="{FF2B5EF4-FFF2-40B4-BE49-F238E27FC236}">
                <a16:creationId xmlns:a16="http://schemas.microsoft.com/office/drawing/2014/main" id="{C07343E3-8C81-D08D-B584-711C69510184}"/>
              </a:ext>
            </a:extLst>
          </p:cNvPr>
          <p:cNvSpPr>
            <a:spLocks noGrp="1"/>
          </p:cNvSpPr>
          <p:nvPr>
            <p:ph sz="half" idx="2"/>
          </p:nvPr>
        </p:nvSpPr>
        <p:spPr>
          <a:xfrm>
            <a:off x="4648200" y="1600200"/>
            <a:ext cx="4038600" cy="4525963"/>
          </a:xfrm>
        </p:spPr>
        <p:txBody>
          <a:bodyPr>
            <a:normAutofit/>
          </a:bodyPr>
          <a:lstStyle/>
          <a:p>
            <a:r>
              <a:rPr lang="en-US" dirty="0"/>
              <a:t>Determine Goals</a:t>
            </a:r>
          </a:p>
          <a:p>
            <a:r>
              <a:rPr lang="en-US" dirty="0"/>
              <a:t>Define Success Criteria</a:t>
            </a:r>
          </a:p>
          <a:p>
            <a:r>
              <a:rPr lang="en-US" dirty="0"/>
              <a:t>Collaborate</a:t>
            </a:r>
          </a:p>
          <a:p>
            <a:r>
              <a:rPr lang="en-US" dirty="0"/>
              <a:t>Leverage Free &amp; Cheap Money</a:t>
            </a:r>
          </a:p>
          <a:p>
            <a:r>
              <a:rPr lang="en-US" dirty="0"/>
              <a:t>Leverage Savings</a:t>
            </a:r>
          </a:p>
        </p:txBody>
      </p:sp>
    </p:spTree>
    <p:extLst>
      <p:ext uri="{BB962C8B-B14F-4D97-AF65-F5344CB8AC3E}">
        <p14:creationId xmlns:p14="http://schemas.microsoft.com/office/powerpoint/2010/main" val="69855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BDC9-D5C2-BFF8-E752-98739CC7791F}"/>
              </a:ext>
            </a:extLst>
          </p:cNvPr>
          <p:cNvSpPr>
            <a:spLocks noGrp="1"/>
          </p:cNvSpPr>
          <p:nvPr>
            <p:ph type="title"/>
          </p:nvPr>
        </p:nvSpPr>
        <p:spPr/>
        <p:txBody>
          <a:bodyPr/>
          <a:lstStyle/>
          <a:p>
            <a:r>
              <a:rPr lang="en-US" b="1" u="sng" dirty="0"/>
              <a:t>Determine Goals</a:t>
            </a:r>
          </a:p>
        </p:txBody>
      </p:sp>
      <p:sp>
        <p:nvSpPr>
          <p:cNvPr id="3" name="Content Placeholder 2">
            <a:extLst>
              <a:ext uri="{FF2B5EF4-FFF2-40B4-BE49-F238E27FC236}">
                <a16:creationId xmlns:a16="http://schemas.microsoft.com/office/drawing/2014/main" id="{6AC98CF1-BAF8-9F7C-3E2A-A169FC7A5D38}"/>
              </a:ext>
            </a:extLst>
          </p:cNvPr>
          <p:cNvSpPr>
            <a:spLocks noGrp="1"/>
          </p:cNvSpPr>
          <p:nvPr>
            <p:ph idx="1"/>
          </p:nvPr>
        </p:nvSpPr>
        <p:spPr>
          <a:xfrm>
            <a:off x="457200" y="1600200"/>
            <a:ext cx="4953000" cy="3897331"/>
          </a:xfrm>
        </p:spPr>
        <p:txBody>
          <a:bodyPr>
            <a:normAutofit fontScale="85000" lnSpcReduction="20000"/>
          </a:bodyPr>
          <a:lstStyle/>
          <a:p>
            <a:r>
              <a:rPr lang="en-US" dirty="0"/>
              <a:t>Reduce Energy Costs (Obvious)</a:t>
            </a:r>
          </a:p>
          <a:p>
            <a:r>
              <a:rPr lang="en-US" dirty="0"/>
              <a:t>But what about…</a:t>
            </a:r>
          </a:p>
          <a:p>
            <a:pPr lvl="1"/>
            <a:r>
              <a:rPr lang="en-US" dirty="0"/>
              <a:t>Reducing O&amp;M costs (internal and external)</a:t>
            </a:r>
          </a:p>
          <a:p>
            <a:pPr lvl="1"/>
            <a:r>
              <a:rPr lang="en-US" dirty="0"/>
              <a:t>Offsetting capital renewal costs (bundling)</a:t>
            </a:r>
          </a:p>
          <a:p>
            <a:pPr lvl="1"/>
            <a:r>
              <a:rPr lang="en-US" dirty="0"/>
              <a:t>Improving occupant comfort (i.e. productivity)</a:t>
            </a:r>
          </a:p>
          <a:p>
            <a:pPr lvl="1"/>
            <a:r>
              <a:rPr lang="en-US" dirty="0"/>
              <a:t>Assisting sustainability goals</a:t>
            </a:r>
          </a:p>
          <a:p>
            <a:pPr lvl="1"/>
            <a:r>
              <a:rPr lang="en-US" dirty="0"/>
              <a:t>Marketing value</a:t>
            </a:r>
          </a:p>
        </p:txBody>
      </p:sp>
      <p:sp>
        <p:nvSpPr>
          <p:cNvPr id="4" name="TextBox 3">
            <a:extLst>
              <a:ext uri="{FF2B5EF4-FFF2-40B4-BE49-F238E27FC236}">
                <a16:creationId xmlns:a16="http://schemas.microsoft.com/office/drawing/2014/main" id="{71C87662-BA3E-DD6B-2DDB-E216B917EFBE}"/>
              </a:ext>
            </a:extLst>
          </p:cNvPr>
          <p:cNvSpPr txBox="1"/>
          <p:nvPr/>
        </p:nvSpPr>
        <p:spPr>
          <a:xfrm>
            <a:off x="1876425" y="5429229"/>
            <a:ext cx="2057401" cy="954107"/>
          </a:xfrm>
          <a:prstGeom prst="rect">
            <a:avLst/>
          </a:prstGeom>
          <a:noFill/>
        </p:spPr>
        <p:txBody>
          <a:bodyPr wrap="square" rtlCol="0">
            <a:spAutoFit/>
          </a:bodyPr>
          <a:lstStyle/>
          <a:p>
            <a:pPr algn="ctr"/>
            <a:r>
              <a:rPr lang="en-US" sz="2800" b="1" i="1" dirty="0">
                <a:solidFill>
                  <a:srgbClr val="FF0000"/>
                </a:solidFill>
              </a:rPr>
              <a:t>Write it Down!!!</a:t>
            </a:r>
          </a:p>
        </p:txBody>
      </p:sp>
      <p:pic>
        <p:nvPicPr>
          <p:cNvPr id="1028" name="Picture 4" descr="Free Goal Setting PowerPoint Template with Sticky Notes &amp; Presentation  Slides">
            <a:extLst>
              <a:ext uri="{FF2B5EF4-FFF2-40B4-BE49-F238E27FC236}">
                <a16:creationId xmlns:a16="http://schemas.microsoft.com/office/drawing/2014/main" id="{36211829-9923-E691-1213-2500FA4EA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1895475"/>
            <a:ext cx="345186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1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BDC9-D5C2-BFF8-E752-98739CC7791F}"/>
              </a:ext>
            </a:extLst>
          </p:cNvPr>
          <p:cNvSpPr>
            <a:spLocks noGrp="1"/>
          </p:cNvSpPr>
          <p:nvPr>
            <p:ph type="title"/>
          </p:nvPr>
        </p:nvSpPr>
        <p:spPr>
          <a:xfrm>
            <a:off x="457200" y="274638"/>
            <a:ext cx="8229600" cy="936942"/>
          </a:xfrm>
        </p:spPr>
        <p:txBody>
          <a:bodyPr/>
          <a:lstStyle/>
          <a:p>
            <a:r>
              <a:rPr lang="en-US" b="1" u="sng"/>
              <a:t>Define Success Criteria</a:t>
            </a:r>
            <a:endParaRPr lang="en-US" b="1" u="sng" dirty="0"/>
          </a:p>
        </p:txBody>
      </p:sp>
      <p:sp>
        <p:nvSpPr>
          <p:cNvPr id="3" name="Content Placeholder 2">
            <a:extLst>
              <a:ext uri="{FF2B5EF4-FFF2-40B4-BE49-F238E27FC236}">
                <a16:creationId xmlns:a16="http://schemas.microsoft.com/office/drawing/2014/main" id="{6AC98CF1-BAF8-9F7C-3E2A-A169FC7A5D38}"/>
              </a:ext>
            </a:extLst>
          </p:cNvPr>
          <p:cNvSpPr>
            <a:spLocks noGrp="1"/>
          </p:cNvSpPr>
          <p:nvPr>
            <p:ph idx="1"/>
          </p:nvPr>
        </p:nvSpPr>
        <p:spPr>
          <a:xfrm>
            <a:off x="4610100" y="2053908"/>
            <a:ext cx="4114800" cy="4108767"/>
          </a:xfrm>
        </p:spPr>
        <p:txBody>
          <a:bodyPr>
            <a:normAutofit fontScale="62500" lnSpcReduction="20000"/>
          </a:bodyPr>
          <a:lstStyle/>
          <a:p>
            <a:r>
              <a:rPr lang="en-US" dirty="0"/>
              <a:t>Financial Success (Quantifiable):</a:t>
            </a:r>
          </a:p>
          <a:p>
            <a:pPr lvl="1"/>
            <a:r>
              <a:rPr lang="en-US" dirty="0"/>
              <a:t>Simple Payback</a:t>
            </a:r>
          </a:p>
          <a:p>
            <a:pPr lvl="1"/>
            <a:r>
              <a:rPr lang="en-US" dirty="0"/>
              <a:t>Return on Investment (ROI)</a:t>
            </a:r>
          </a:p>
          <a:p>
            <a:pPr lvl="1"/>
            <a:r>
              <a:rPr lang="en-US" dirty="0"/>
              <a:t>Net Present Value (NPV)</a:t>
            </a:r>
          </a:p>
          <a:p>
            <a:pPr lvl="1"/>
            <a:r>
              <a:rPr lang="en-US" dirty="0"/>
              <a:t>Asset Market Value</a:t>
            </a:r>
          </a:p>
          <a:p>
            <a:pPr lvl="1"/>
            <a:r>
              <a:rPr lang="en-US" dirty="0"/>
              <a:t>Capital Outlay</a:t>
            </a:r>
          </a:p>
          <a:p>
            <a:pPr lvl="1"/>
            <a:r>
              <a:rPr lang="en-US" dirty="0"/>
              <a:t>Cashflow</a:t>
            </a:r>
          </a:p>
          <a:p>
            <a:r>
              <a:rPr lang="en-US" dirty="0"/>
              <a:t>Organizational Success (Hard to Quantify):</a:t>
            </a:r>
          </a:p>
          <a:p>
            <a:pPr lvl="1"/>
            <a:r>
              <a:rPr lang="en-US" dirty="0"/>
              <a:t>Productivity</a:t>
            </a:r>
          </a:p>
          <a:p>
            <a:pPr lvl="2"/>
            <a:r>
              <a:rPr lang="en-US" dirty="0"/>
              <a:t>Occupants</a:t>
            </a:r>
          </a:p>
          <a:p>
            <a:pPr lvl="2"/>
            <a:r>
              <a:rPr lang="en-US" dirty="0"/>
              <a:t>Facilities Staff</a:t>
            </a:r>
          </a:p>
          <a:p>
            <a:pPr lvl="1"/>
            <a:r>
              <a:rPr lang="en-US" dirty="0"/>
              <a:t>Other department objectives:</a:t>
            </a:r>
          </a:p>
          <a:p>
            <a:pPr lvl="2"/>
            <a:r>
              <a:rPr lang="en-US" dirty="0"/>
              <a:t>Sustainability</a:t>
            </a:r>
          </a:p>
          <a:p>
            <a:pPr lvl="2"/>
            <a:r>
              <a:rPr lang="en-US" dirty="0"/>
              <a:t>Marketing</a:t>
            </a:r>
          </a:p>
        </p:txBody>
      </p:sp>
      <p:sp>
        <p:nvSpPr>
          <p:cNvPr id="4" name="Title 1">
            <a:extLst>
              <a:ext uri="{FF2B5EF4-FFF2-40B4-BE49-F238E27FC236}">
                <a16:creationId xmlns:a16="http://schemas.microsoft.com/office/drawing/2014/main" id="{82D8D579-0D6C-A7E9-26F2-009B61B2F237}"/>
              </a:ext>
            </a:extLst>
          </p:cNvPr>
          <p:cNvSpPr txBox="1">
            <a:spLocks/>
          </p:cNvSpPr>
          <p:nvPr/>
        </p:nvSpPr>
        <p:spPr>
          <a:xfrm>
            <a:off x="457200" y="1177290"/>
            <a:ext cx="8229600" cy="7585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i="1" dirty="0">
                <a:solidFill>
                  <a:srgbClr val="FF0000"/>
                </a:solidFill>
              </a:rPr>
              <a:t>Align Criteria and Goals!!!</a:t>
            </a:r>
          </a:p>
        </p:txBody>
      </p:sp>
      <p:sp>
        <p:nvSpPr>
          <p:cNvPr id="5" name="TextBox 4">
            <a:extLst>
              <a:ext uri="{FF2B5EF4-FFF2-40B4-BE49-F238E27FC236}">
                <a16:creationId xmlns:a16="http://schemas.microsoft.com/office/drawing/2014/main" id="{35CA2E8E-71BC-C147-3E77-3ACBDECD8F1D}"/>
              </a:ext>
            </a:extLst>
          </p:cNvPr>
          <p:cNvSpPr txBox="1"/>
          <p:nvPr/>
        </p:nvSpPr>
        <p:spPr>
          <a:xfrm>
            <a:off x="1603856" y="5488005"/>
            <a:ext cx="2057401" cy="954107"/>
          </a:xfrm>
          <a:prstGeom prst="rect">
            <a:avLst/>
          </a:prstGeom>
          <a:noFill/>
        </p:spPr>
        <p:txBody>
          <a:bodyPr wrap="square" rtlCol="0">
            <a:spAutoFit/>
          </a:bodyPr>
          <a:lstStyle/>
          <a:p>
            <a:pPr algn="ctr"/>
            <a:r>
              <a:rPr lang="en-US" sz="2800" b="1" i="1" dirty="0">
                <a:solidFill>
                  <a:srgbClr val="FF0000"/>
                </a:solidFill>
              </a:rPr>
              <a:t>Write it Down!!!</a:t>
            </a:r>
          </a:p>
        </p:txBody>
      </p:sp>
      <p:pic>
        <p:nvPicPr>
          <p:cNvPr id="2052" name="Picture 4" descr="Success PPT Diagrams &amp; Chart &amp; Design ...">
            <a:extLst>
              <a:ext uri="{FF2B5EF4-FFF2-40B4-BE49-F238E27FC236}">
                <a16:creationId xmlns:a16="http://schemas.microsoft.com/office/drawing/2014/main" id="{C6B53F6D-FD0A-4AE6-E25B-90DCAF629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89371"/>
            <a:ext cx="3880332" cy="2906504"/>
          </a:xfrm>
          <a:prstGeom prst="rect">
            <a:avLst/>
          </a:prstGeom>
          <a:noFill/>
          <a:ln w="508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117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2934</TotalTime>
  <Words>2116</Words>
  <Application>Microsoft Office PowerPoint</Application>
  <PresentationFormat>On-screen Show (4:3)</PresentationFormat>
  <Paragraphs>342</Paragraphs>
  <Slides>29</Slides>
  <Notes>11</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ＭＳ Ｐゴシック</vt:lpstr>
      <vt:lpstr>Aptos</vt:lpstr>
      <vt:lpstr>Arial</vt:lpstr>
      <vt:lpstr>Calibri</vt:lpstr>
      <vt:lpstr>Helvetica Neue</vt:lpstr>
      <vt:lpstr>Helvetica Neue Medium</vt:lpstr>
      <vt:lpstr>Symbol</vt:lpstr>
      <vt:lpstr>System Font Regular</vt:lpstr>
      <vt:lpstr>Office Theme</vt:lpstr>
      <vt:lpstr>Worksheet</vt:lpstr>
      <vt:lpstr>Energy Audits &amp; Thermal Batteries Key Steps On Your Path to Net Zero August 23, 2024</vt:lpstr>
      <vt:lpstr>PowerPoint Presentation</vt:lpstr>
      <vt:lpstr>What is “Net Zero Energy”</vt:lpstr>
      <vt:lpstr>Types of Energy Audits</vt:lpstr>
      <vt:lpstr>Benchmark First!!!</vt:lpstr>
      <vt:lpstr>The Level 2 Energy Audit Process</vt:lpstr>
      <vt:lpstr>How to Maximize Energy Audits</vt:lpstr>
      <vt:lpstr>Determine Goals</vt:lpstr>
      <vt:lpstr>Define Success Criteria</vt:lpstr>
      <vt:lpstr>Collaborate</vt:lpstr>
      <vt:lpstr>Leverage Free &amp; Cheap Money</vt:lpstr>
      <vt:lpstr>Leverage Savings</vt:lpstr>
      <vt:lpstr>Case Study</vt:lpstr>
      <vt:lpstr>Ice Storage, Tax Credits, and Decarbonizing in Cold Cities</vt:lpstr>
      <vt:lpstr>PowerPoint Presentation</vt:lpstr>
      <vt:lpstr>PowerPoint Presentation</vt:lpstr>
      <vt:lpstr>PowerPoint Presentation</vt:lpstr>
      <vt:lpstr>IRS Form 3468—Thermal Energy Storage</vt:lpstr>
      <vt:lpstr>PowerPoint Presentation</vt:lpstr>
      <vt:lpstr>Shift Building Demand by  Cooling with Thermal Batteries</vt:lpstr>
      <vt:lpstr>Let’s Consider A Local Example</vt:lpstr>
      <vt:lpstr>Estimated Chiller Plant Cost Summary with ITC</vt:lpstr>
      <vt:lpstr>Heating in Cold Urban Cities </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Audits &amp; Thermal Batteries Key Steps On Your Path to Net Zero August 23, 2024</dc:title>
  <dc:subject/>
  <dc:creator>Kim Johnston</dc:creator>
  <cp:keywords/>
  <dc:description>generated using python-pptx</dc:description>
  <cp:lastModifiedBy>Kim Johnston</cp:lastModifiedBy>
  <cp:revision>19</cp:revision>
  <cp:lastPrinted>2024-08-12T19:32:52Z</cp:lastPrinted>
  <dcterms:created xsi:type="dcterms:W3CDTF">2013-01-27T09:14:16Z</dcterms:created>
  <dcterms:modified xsi:type="dcterms:W3CDTF">2024-08-19T11:27:30Z</dcterms:modified>
  <cp:category/>
</cp:coreProperties>
</file>